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charts/chart1.xml" ContentType="application/vnd.openxmlformats-officedocument.drawingml.char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03" r:id="rId1"/>
  </p:sldMasterIdLst>
  <p:sldIdLst>
    <p:sldId id="256" r:id="rId2"/>
    <p:sldId id="384" r:id="rId3"/>
    <p:sldId id="383" r:id="rId4"/>
    <p:sldId id="386" r:id="rId5"/>
    <p:sldId id="388" r:id="rId6"/>
    <p:sldId id="389" r:id="rId7"/>
    <p:sldId id="387" r:id="rId8"/>
    <p:sldId id="390" r:id="rId9"/>
    <p:sldId id="391" r:id="rId10"/>
    <p:sldId id="416" r:id="rId11"/>
    <p:sldId id="364" r:id="rId12"/>
    <p:sldId id="417" r:id="rId13"/>
    <p:sldId id="418" r:id="rId14"/>
    <p:sldId id="385" r:id="rId15"/>
    <p:sldId id="357" r:id="rId16"/>
    <p:sldId id="358" r:id="rId17"/>
    <p:sldId id="380" r:id="rId18"/>
    <p:sldId id="381" r:id="rId19"/>
    <p:sldId id="359" r:id="rId20"/>
    <p:sldId id="356" r:id="rId21"/>
    <p:sldId id="360" r:id="rId22"/>
    <p:sldId id="361" r:id="rId23"/>
    <p:sldId id="362" r:id="rId24"/>
    <p:sldId id="382" r:id="rId25"/>
    <p:sldId id="392" r:id="rId26"/>
    <p:sldId id="257" r:id="rId27"/>
    <p:sldId id="353" r:id="rId28"/>
    <p:sldId id="354" r:id="rId29"/>
    <p:sldId id="367" r:id="rId30"/>
    <p:sldId id="317" r:id="rId31"/>
    <p:sldId id="368" r:id="rId32"/>
    <p:sldId id="369" r:id="rId33"/>
    <p:sldId id="370" r:id="rId34"/>
    <p:sldId id="371" r:id="rId35"/>
    <p:sldId id="372" r:id="rId36"/>
    <p:sldId id="373" r:id="rId37"/>
    <p:sldId id="374" r:id="rId38"/>
    <p:sldId id="375" r:id="rId39"/>
    <p:sldId id="376" r:id="rId40"/>
    <p:sldId id="415" r:id="rId41"/>
  </p:sldIdLst>
  <p:sldSz cx="9144000" cy="6858000" type="screen4x3"/>
  <p:notesSz cx="6858000" cy="9144000"/>
  <p:defaultTextStyle>
    <a:defPPr>
      <a:defRPr lang="bg-BG"/>
    </a:defPPr>
    <a:lvl1pPr algn="l" rtl="0" eaLnBrk="0" fontAlgn="base" hangingPunct="0">
      <a:spcBef>
        <a:spcPct val="0"/>
      </a:spcBef>
      <a:spcAft>
        <a:spcPct val="0"/>
      </a:spcAft>
      <a:defRPr kern="1200">
        <a:solidFill>
          <a:schemeClr val="tx1"/>
        </a:solidFill>
        <a:latin typeface="Verdana" pitchFamily="34" charset="0"/>
        <a:ea typeface="+mn-ea"/>
        <a:cs typeface="+mn-cs"/>
      </a:defRPr>
    </a:lvl1pPr>
    <a:lvl2pPr marL="457200" algn="l" rtl="0" eaLnBrk="0" fontAlgn="base" hangingPunct="0">
      <a:spcBef>
        <a:spcPct val="0"/>
      </a:spcBef>
      <a:spcAft>
        <a:spcPct val="0"/>
      </a:spcAft>
      <a:defRPr kern="1200">
        <a:solidFill>
          <a:schemeClr val="tx1"/>
        </a:solidFill>
        <a:latin typeface="Verdana" pitchFamily="34" charset="0"/>
        <a:ea typeface="+mn-ea"/>
        <a:cs typeface="+mn-cs"/>
      </a:defRPr>
    </a:lvl2pPr>
    <a:lvl3pPr marL="914400" algn="l" rtl="0" eaLnBrk="0" fontAlgn="base" hangingPunct="0">
      <a:spcBef>
        <a:spcPct val="0"/>
      </a:spcBef>
      <a:spcAft>
        <a:spcPct val="0"/>
      </a:spcAft>
      <a:defRPr kern="1200">
        <a:solidFill>
          <a:schemeClr val="tx1"/>
        </a:solidFill>
        <a:latin typeface="Verdana" pitchFamily="34" charset="0"/>
        <a:ea typeface="+mn-ea"/>
        <a:cs typeface="+mn-cs"/>
      </a:defRPr>
    </a:lvl3pPr>
    <a:lvl4pPr marL="1371600" algn="l" rtl="0" eaLnBrk="0" fontAlgn="base" hangingPunct="0">
      <a:spcBef>
        <a:spcPct val="0"/>
      </a:spcBef>
      <a:spcAft>
        <a:spcPct val="0"/>
      </a:spcAft>
      <a:defRPr kern="1200">
        <a:solidFill>
          <a:schemeClr val="tx1"/>
        </a:solidFill>
        <a:latin typeface="Verdana" pitchFamily="34" charset="0"/>
        <a:ea typeface="+mn-ea"/>
        <a:cs typeface="+mn-cs"/>
      </a:defRPr>
    </a:lvl4pPr>
    <a:lvl5pPr marL="1828800" algn="l" rtl="0" eaLnBrk="0" fontAlgn="base" hangingPunct="0">
      <a:spcBef>
        <a:spcPct val="0"/>
      </a:spcBef>
      <a:spcAft>
        <a:spcPct val="0"/>
      </a:spcAft>
      <a:defRPr kern="1200">
        <a:solidFill>
          <a:schemeClr val="tx1"/>
        </a:solidFill>
        <a:latin typeface="Verdana" pitchFamily="34" charset="0"/>
        <a:ea typeface="+mn-ea"/>
        <a:cs typeface="+mn-cs"/>
      </a:defRPr>
    </a:lvl5pPr>
    <a:lvl6pPr marL="2286000" algn="l" defTabSz="914400" rtl="0" eaLnBrk="1" latinLnBrk="0" hangingPunct="1">
      <a:defRPr kern="1200">
        <a:solidFill>
          <a:schemeClr val="tx1"/>
        </a:solidFill>
        <a:latin typeface="Verdana" pitchFamily="34" charset="0"/>
        <a:ea typeface="+mn-ea"/>
        <a:cs typeface="+mn-cs"/>
      </a:defRPr>
    </a:lvl6pPr>
    <a:lvl7pPr marL="2743200" algn="l" defTabSz="914400" rtl="0" eaLnBrk="1" latinLnBrk="0" hangingPunct="1">
      <a:defRPr kern="1200">
        <a:solidFill>
          <a:schemeClr val="tx1"/>
        </a:solidFill>
        <a:latin typeface="Verdana" pitchFamily="34" charset="0"/>
        <a:ea typeface="+mn-ea"/>
        <a:cs typeface="+mn-cs"/>
      </a:defRPr>
    </a:lvl7pPr>
    <a:lvl8pPr marL="3200400" algn="l" defTabSz="914400" rtl="0" eaLnBrk="1" latinLnBrk="0" hangingPunct="1">
      <a:defRPr kern="1200">
        <a:solidFill>
          <a:schemeClr val="tx1"/>
        </a:solidFill>
        <a:latin typeface="Verdana" pitchFamily="34" charset="0"/>
        <a:ea typeface="+mn-ea"/>
        <a:cs typeface="+mn-cs"/>
      </a:defRPr>
    </a:lvl8pPr>
    <a:lvl9pPr marL="3657600" algn="l" defTabSz="914400" rtl="0" eaLnBrk="1" latinLnBrk="0" hangingPunct="1">
      <a:defRPr kern="1200">
        <a:solidFill>
          <a:schemeClr val="tx1"/>
        </a:solidFill>
        <a:latin typeface="Verdana"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4D4E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2632" autoAdjust="0"/>
    <p:restoredTop sz="94660"/>
  </p:normalViewPr>
  <p:slideViewPr>
    <p:cSldViewPr>
      <p:cViewPr>
        <p:scale>
          <a:sx n="81" d="100"/>
          <a:sy n="81" d="100"/>
        </p:scale>
        <p:origin x="-600" y="-3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image" Target="../media/image12.jpeg"/><Relationship Id="rId5" Type="http://schemas.openxmlformats.org/officeDocument/2006/relationships/package" Target="../embeddings/Microsoft_Excel_Worksheet1.xlsx"/><Relationship Id="rId4" Type="http://schemas.openxmlformats.org/officeDocument/2006/relationships/image" Target="../media/image15.jpeg"/></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bg-BG"/>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spPr>
        <a:noFill/>
        <a:ln w="25263">
          <a:noFill/>
        </a:ln>
      </c:spPr>
      <c:txPr>
        <a:bodyPr rot="0" spcFirstLastPara="1" vertOverflow="ellipsis" vert="horz" wrap="square" anchor="ctr" anchorCtr="1"/>
        <a:lstStyle/>
        <a:p>
          <a:pPr>
            <a:defRPr sz="1848" b="0" i="0" u="none" strike="noStrike" kern="1200" spc="0" baseline="0">
              <a:solidFill>
                <a:schemeClr val="tx1">
                  <a:lumMod val="65000"/>
                  <a:lumOff val="35000"/>
                </a:schemeClr>
              </a:solidFill>
              <a:latin typeface="+mn-lt"/>
              <a:ea typeface="+mn-ea"/>
              <a:cs typeface="+mn-cs"/>
            </a:defRPr>
          </a:pPr>
          <a:endParaRPr lang="bg-BG"/>
        </a:p>
      </c:txPr>
    </c:title>
    <c:autoTitleDeleted val="0"/>
    <c:view3D>
      <c:rotX val="30"/>
      <c:rotY val="0"/>
      <c:rAngAx val="0"/>
      <c:perspective val="0"/>
    </c:view3D>
    <c:floor>
      <c:thickness val="0"/>
    </c:floor>
    <c:sideWall>
      <c:thickness val="0"/>
    </c:sideWall>
    <c:backWall>
      <c:thickness val="0"/>
    </c:backWall>
    <c:plotArea>
      <c:layout>
        <c:manualLayout>
          <c:layoutTarget val="inner"/>
          <c:xMode val="edge"/>
          <c:yMode val="edge"/>
          <c:x val="9.8064197302076342E-3"/>
          <c:y val="0.14472613830840425"/>
          <c:w val="0.97605552142662688"/>
          <c:h val="0.73197790278555874"/>
        </c:manualLayout>
      </c:layout>
      <c:pie3DChart>
        <c:varyColors val="1"/>
        <c:ser>
          <c:idx val="0"/>
          <c:order val="0"/>
          <c:tx>
            <c:strRef>
              <c:f>Лист1!$B$1</c:f>
              <c:strCache>
                <c:ptCount val="1"/>
                <c:pt idx="0">
                  <c:v>брой ротативки</c:v>
                </c:pt>
              </c:strCache>
            </c:strRef>
          </c:tx>
          <c:dPt>
            <c:idx val="0"/>
            <c:bubble3D val="0"/>
            <c:explosion val="12"/>
            <c:spPr>
              <a:blipFill dpi="0" rotWithShape="1">
                <a:blip xmlns:r="http://schemas.openxmlformats.org/officeDocument/2006/relationships" r:embed="rId1">
                  <a:extLst>
                    <a:ext uri="{28A0092B-C50C-407E-A947-70E740481C1C}">
                      <a14:useLocalDpi xmlns:a14="http://schemas.microsoft.com/office/drawing/2010/main" val="0"/>
                    </a:ext>
                  </a:extLst>
                </a:blip>
                <a:srcRect/>
                <a:stretch>
                  <a:fillRect/>
                </a:stretch>
              </a:blipFill>
              <a:ln w="25198">
                <a:solidFill>
                  <a:schemeClr val="lt1"/>
                </a:solidFill>
              </a:ln>
              <a:effectLst/>
              <a:sp3d contourW="25400">
                <a:contourClr>
                  <a:schemeClr val="lt1"/>
                </a:contourClr>
              </a:sp3d>
            </c:spPr>
            <c:pictureOptions>
              <c:pictureFormat val="stretch"/>
            </c:pictureOptions>
          </c:dPt>
          <c:dPt>
            <c:idx val="1"/>
            <c:bubble3D val="0"/>
            <c:spPr>
              <a:blipFill dpi="0" rotWithShape="1">
                <a:blip xmlns:r="http://schemas.openxmlformats.org/officeDocument/2006/relationships" r:embed="rId2">
                  <a:extLst>
                    <a:ext uri="{28A0092B-C50C-407E-A947-70E740481C1C}">
                      <a14:useLocalDpi xmlns:a14="http://schemas.microsoft.com/office/drawing/2010/main" val="0"/>
                    </a:ext>
                  </a:extLst>
                </a:blip>
                <a:srcRect/>
                <a:stretch>
                  <a:fillRect/>
                </a:stretch>
              </a:blipFill>
              <a:ln w="25198">
                <a:solidFill>
                  <a:schemeClr val="lt1"/>
                </a:solidFill>
              </a:ln>
              <a:effectLst/>
              <a:sp3d contourW="25400">
                <a:contourClr>
                  <a:schemeClr val="lt1"/>
                </a:contourClr>
              </a:sp3d>
            </c:spPr>
            <c:pictureOptions>
              <c:pictureFormat val="stretch"/>
            </c:pictureOptions>
          </c:dPt>
          <c:dPt>
            <c:idx val="2"/>
            <c:bubble3D val="0"/>
            <c:spPr>
              <a:blipFill dpi="0" rotWithShape="1">
                <a:blip xmlns:r="http://schemas.openxmlformats.org/officeDocument/2006/relationships" r:embed="rId3">
                  <a:extLst>
                    <a:ext uri="{28A0092B-C50C-407E-A947-70E740481C1C}">
                      <a14:useLocalDpi xmlns:a14="http://schemas.microsoft.com/office/drawing/2010/main" val="0"/>
                    </a:ext>
                  </a:extLst>
                </a:blip>
                <a:srcRect/>
                <a:stretch>
                  <a:fillRect/>
                </a:stretch>
              </a:blipFill>
              <a:ln w="25198">
                <a:solidFill>
                  <a:schemeClr val="lt1"/>
                </a:solidFill>
              </a:ln>
              <a:effectLst/>
              <a:sp3d contourW="25400">
                <a:contourClr>
                  <a:schemeClr val="lt1"/>
                </a:contourClr>
              </a:sp3d>
            </c:spPr>
            <c:pictureOptions>
              <c:pictureFormat val="stretch"/>
            </c:pictureOptions>
          </c:dPt>
          <c:dPt>
            <c:idx val="3"/>
            <c:bubble3D val="0"/>
            <c:spPr>
              <a:blipFill dpi="0" rotWithShape="1">
                <a:blip xmlns:r="http://schemas.openxmlformats.org/officeDocument/2006/relationships" r:embed="rId4">
                  <a:extLst>
                    <a:ext uri="{28A0092B-C50C-407E-A947-70E740481C1C}">
                      <a14:useLocalDpi xmlns:a14="http://schemas.microsoft.com/office/drawing/2010/main" val="0"/>
                    </a:ext>
                  </a:extLst>
                </a:blip>
                <a:srcRect/>
                <a:stretch>
                  <a:fillRect/>
                </a:stretch>
              </a:blipFill>
              <a:ln w="25198">
                <a:solidFill>
                  <a:schemeClr val="lt1"/>
                </a:solidFill>
              </a:ln>
              <a:effectLst/>
              <a:sp3d contourW="25400">
                <a:contourClr>
                  <a:schemeClr val="lt1"/>
                </a:contourClr>
              </a:sp3d>
            </c:spPr>
            <c:pictureOptions>
              <c:pictureFormat val="stretch"/>
            </c:pictureOptions>
          </c:dPt>
          <c:dPt>
            <c:idx val="4"/>
            <c:bubble3D val="0"/>
            <c:spPr>
              <a:solidFill>
                <a:schemeClr val="accent5"/>
              </a:solidFill>
              <a:ln w="25198">
                <a:solidFill>
                  <a:schemeClr val="lt1"/>
                </a:solidFill>
              </a:ln>
              <a:effectLst/>
              <a:sp3d contourW="25400">
                <a:contourClr>
                  <a:schemeClr val="lt1"/>
                </a:contourClr>
              </a:sp3d>
            </c:spPr>
          </c:dPt>
          <c:cat>
            <c:strRef>
              <c:f>Лист1!$A$2:$A$6</c:f>
              <c:strCache>
                <c:ptCount val="4"/>
                <c:pt idx="0">
                  <c:v>България</c:v>
                </c:pt>
                <c:pt idx="1">
                  <c:v>Австрия</c:v>
                </c:pt>
                <c:pt idx="2">
                  <c:v>Франция</c:v>
                </c:pt>
                <c:pt idx="3">
                  <c:v>Белгия</c:v>
                </c:pt>
              </c:strCache>
            </c:strRef>
          </c:cat>
          <c:val>
            <c:numRef>
              <c:f>Лист1!$B$2:$B$6</c:f>
              <c:numCache>
                <c:formatCode>General</c:formatCode>
                <c:ptCount val="5"/>
                <c:pt idx="0">
                  <c:v>84000</c:v>
                </c:pt>
                <c:pt idx="1">
                  <c:v>32000</c:v>
                </c:pt>
                <c:pt idx="2">
                  <c:v>80000</c:v>
                </c:pt>
                <c:pt idx="3">
                  <c:v>18000</c:v>
                </c:pt>
              </c:numCache>
            </c:numRef>
          </c:val>
        </c:ser>
        <c:dLbls>
          <c:showLegendKey val="0"/>
          <c:showVal val="0"/>
          <c:showCatName val="0"/>
          <c:showSerName val="0"/>
          <c:showPercent val="0"/>
          <c:showBubbleSize val="0"/>
          <c:showLeaderLines val="1"/>
        </c:dLbls>
      </c:pie3DChart>
      <c:spPr>
        <a:noFill/>
        <a:ln w="25340">
          <a:noFill/>
        </a:ln>
      </c:spPr>
    </c:plotArea>
    <c:plotVisOnly val="1"/>
    <c:dispBlanksAs val="gap"/>
    <c:showDLblsOverMax val="0"/>
  </c:chart>
  <c:spPr>
    <a:noFill/>
    <a:ln>
      <a:noFill/>
    </a:ln>
    <a:effectLst/>
  </c:spPr>
  <c:txPr>
    <a:bodyPr/>
    <a:lstStyle/>
    <a:p>
      <a:pPr>
        <a:defRPr/>
      </a:pPr>
      <a:endParaRPr lang="bg-BG"/>
    </a:p>
  </c:txPr>
  <c:externalData r:id="rId5">
    <c:autoUpdate val="0"/>
  </c:externalData>
</c:chartSpac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Заглавен слайд">
    <p:spTree>
      <p:nvGrpSpPr>
        <p:cNvPr id="1" name=""/>
        <p:cNvGrpSpPr/>
        <p:nvPr/>
      </p:nvGrpSpPr>
      <p:grpSpPr>
        <a:xfrm>
          <a:off x="0" y="0"/>
          <a:ext cx="0" cy="0"/>
          <a:chOff x="0" y="0"/>
          <a:chExt cx="0" cy="0"/>
        </a:xfrm>
      </p:grpSpPr>
      <p:sp>
        <p:nvSpPr>
          <p:cNvPr id="2" name="Заглавие 1"/>
          <p:cNvSpPr>
            <a:spLocks noGrp="1"/>
          </p:cNvSpPr>
          <p:nvPr>
            <p:ph type="ctrTitle"/>
          </p:nvPr>
        </p:nvSpPr>
        <p:spPr>
          <a:xfrm>
            <a:off x="1143000" y="1556791"/>
            <a:ext cx="6858000" cy="1953171"/>
          </a:xfrm>
        </p:spPr>
        <p:txBody>
          <a:bodyPr anchor="b"/>
          <a:lstStyle>
            <a:lvl1pPr algn="ctr">
              <a:defRPr sz="4500"/>
            </a:lvl1pPr>
          </a:lstStyle>
          <a:p>
            <a:r>
              <a:rPr lang="bg-BG" smtClean="0"/>
              <a:t>Редакт. стил загл. образец</a:t>
            </a:r>
            <a:endParaRPr lang="bg-BG"/>
          </a:p>
        </p:txBody>
      </p:sp>
      <p:sp>
        <p:nvSpPr>
          <p:cNvPr id="3" name="Подзаглавие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bg-BG" smtClean="0"/>
              <a:t>Щракнете за редакция стил подзагл. обр.</a:t>
            </a:r>
            <a:endParaRPr lang="bg-BG"/>
          </a:p>
        </p:txBody>
      </p:sp>
    </p:spTree>
    <p:extLst>
      <p:ext uri="{BB962C8B-B14F-4D97-AF65-F5344CB8AC3E}">
        <p14:creationId xmlns:p14="http://schemas.microsoft.com/office/powerpoint/2010/main" val="81438534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xAndObj">
  <p:cSld name="Заглавие, текст и съдържание">
    <p:spTree>
      <p:nvGrpSpPr>
        <p:cNvPr id="1" name=""/>
        <p:cNvGrpSpPr/>
        <p:nvPr/>
      </p:nvGrpSpPr>
      <p:grpSpPr>
        <a:xfrm>
          <a:off x="0" y="0"/>
          <a:ext cx="0" cy="0"/>
          <a:chOff x="0" y="0"/>
          <a:chExt cx="0" cy="0"/>
        </a:xfrm>
      </p:grpSpPr>
      <p:sp>
        <p:nvSpPr>
          <p:cNvPr id="2" name="Заглавие 1"/>
          <p:cNvSpPr>
            <a:spLocks noGrp="1"/>
          </p:cNvSpPr>
          <p:nvPr>
            <p:ph type="title"/>
          </p:nvPr>
        </p:nvSpPr>
        <p:spPr>
          <a:xfrm>
            <a:off x="566738" y="1556792"/>
            <a:ext cx="8001000" cy="1032615"/>
          </a:xfrm>
        </p:spPr>
        <p:txBody>
          <a:bodyPr/>
          <a:lstStyle/>
          <a:p>
            <a:r>
              <a:rPr lang="bg-BG" smtClean="0"/>
              <a:t>Редакт. стил загл. образец</a:t>
            </a:r>
            <a:endParaRPr lang="bg-BG"/>
          </a:p>
        </p:txBody>
      </p:sp>
      <p:sp>
        <p:nvSpPr>
          <p:cNvPr id="3" name="Текстов контейнер 2"/>
          <p:cNvSpPr>
            <a:spLocks noGrp="1"/>
          </p:cNvSpPr>
          <p:nvPr>
            <p:ph type="body" sz="half" idx="1"/>
          </p:nvPr>
        </p:nvSpPr>
        <p:spPr>
          <a:xfrm>
            <a:off x="566738" y="2708919"/>
            <a:ext cx="3924300" cy="3383905"/>
          </a:xfrm>
        </p:spPr>
        <p:txBody>
          <a:bodyPr/>
          <a:lstStyle/>
          <a:p>
            <a:pPr lvl="0"/>
            <a:r>
              <a:rPr lang="bg-BG" dirty="0" smtClean="0"/>
              <a:t>Щракнете, за да редактирате стиловете на текста в образеца</a:t>
            </a:r>
          </a:p>
          <a:p>
            <a:pPr lvl="1"/>
            <a:r>
              <a:rPr lang="bg-BG" dirty="0" smtClean="0"/>
              <a:t>Второ ниво</a:t>
            </a:r>
          </a:p>
          <a:p>
            <a:pPr lvl="2"/>
            <a:r>
              <a:rPr lang="bg-BG" dirty="0" smtClean="0"/>
              <a:t>Трето ниво</a:t>
            </a:r>
          </a:p>
          <a:p>
            <a:pPr lvl="3"/>
            <a:r>
              <a:rPr lang="bg-BG" dirty="0" smtClean="0"/>
              <a:t>Четвърто ниво</a:t>
            </a:r>
          </a:p>
          <a:p>
            <a:pPr lvl="4"/>
            <a:r>
              <a:rPr lang="bg-BG" dirty="0" smtClean="0"/>
              <a:t>Пето ниво</a:t>
            </a:r>
            <a:endParaRPr lang="bg-BG" dirty="0"/>
          </a:p>
        </p:txBody>
      </p:sp>
      <p:sp>
        <p:nvSpPr>
          <p:cNvPr id="4" name="Контейнер за съдържание 3"/>
          <p:cNvSpPr>
            <a:spLocks noGrp="1"/>
          </p:cNvSpPr>
          <p:nvPr>
            <p:ph sz="half" idx="2"/>
          </p:nvPr>
        </p:nvSpPr>
        <p:spPr>
          <a:xfrm>
            <a:off x="4643438" y="2708919"/>
            <a:ext cx="3924300" cy="3383905"/>
          </a:xfrm>
        </p:spPr>
        <p:txBody>
          <a:bodyPr/>
          <a:lstStyle/>
          <a:p>
            <a:pPr lvl="0"/>
            <a:r>
              <a:rPr lang="bg-BG" smtClean="0"/>
              <a:t>Щракнете, за да редактирате стиловете на текста в образеца</a:t>
            </a:r>
          </a:p>
          <a:p>
            <a:pPr lvl="1"/>
            <a:r>
              <a:rPr lang="bg-BG" smtClean="0"/>
              <a:t>Второ ниво</a:t>
            </a:r>
          </a:p>
          <a:p>
            <a:pPr lvl="2"/>
            <a:r>
              <a:rPr lang="bg-BG" smtClean="0"/>
              <a:t>Трето ниво</a:t>
            </a:r>
          </a:p>
          <a:p>
            <a:pPr lvl="3"/>
            <a:r>
              <a:rPr lang="bg-BG" smtClean="0"/>
              <a:t>Четвърто ниво</a:t>
            </a:r>
          </a:p>
          <a:p>
            <a:pPr lvl="4"/>
            <a:r>
              <a:rPr lang="bg-BG" smtClean="0"/>
              <a:t>Пето ниво</a:t>
            </a:r>
            <a:endParaRPr lang="bg-BG"/>
          </a:p>
        </p:txBody>
      </p:sp>
    </p:spTree>
    <p:extLst>
      <p:ext uri="{BB962C8B-B14F-4D97-AF65-F5344CB8AC3E}">
        <p14:creationId xmlns:p14="http://schemas.microsoft.com/office/powerpoint/2010/main" val="238449034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png"/><Relationship Id="rId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1">
          <a:gsLst>
            <a:gs pos="0">
              <a:srgbClr val="333F50"/>
            </a:gs>
            <a:gs pos="64000">
              <a:srgbClr val="B5D2EC"/>
            </a:gs>
            <a:gs pos="100000">
              <a:srgbClr val="CEE1F2"/>
            </a:gs>
          </a:gsLst>
          <a:lin ang="5400000" scaled="1"/>
        </a:gradFill>
        <a:effectLst/>
      </p:bgPr>
    </p:bg>
    <p:spTree>
      <p:nvGrpSpPr>
        <p:cNvPr id="1" name=""/>
        <p:cNvGrpSpPr/>
        <p:nvPr/>
      </p:nvGrpSpPr>
      <p:grpSpPr>
        <a:xfrm>
          <a:off x="0" y="0"/>
          <a:ext cx="0" cy="0"/>
          <a:chOff x="0" y="0"/>
          <a:chExt cx="0" cy="0"/>
        </a:xfrm>
      </p:grpSpPr>
      <p:sp>
        <p:nvSpPr>
          <p:cNvPr id="1026" name="Контейнер за заглавие 1"/>
          <p:cNvSpPr>
            <a:spLocks noGrp="1"/>
          </p:cNvSpPr>
          <p:nvPr>
            <p:ph type="title"/>
          </p:nvPr>
        </p:nvSpPr>
        <p:spPr bwMode="auto">
          <a:xfrm>
            <a:off x="179388" y="1412875"/>
            <a:ext cx="8204200" cy="79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bg-BG" altLang="bg-BG" smtClean="0"/>
              <a:t>Редакт. стил загл. образец</a:t>
            </a:r>
          </a:p>
        </p:txBody>
      </p:sp>
      <p:sp>
        <p:nvSpPr>
          <p:cNvPr id="1027" name="Текстов контейнер 2"/>
          <p:cNvSpPr>
            <a:spLocks noGrp="1"/>
          </p:cNvSpPr>
          <p:nvPr>
            <p:ph type="body" idx="1"/>
          </p:nvPr>
        </p:nvSpPr>
        <p:spPr bwMode="auto">
          <a:xfrm>
            <a:off x="179388" y="2492375"/>
            <a:ext cx="8204200" cy="3540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bg-BG" altLang="bg-BG" smtClean="0"/>
              <a:t>Щракнете, за да редактирате стиловете на текста в образеца</a:t>
            </a:r>
          </a:p>
          <a:p>
            <a:pPr lvl="1"/>
            <a:r>
              <a:rPr lang="bg-BG" altLang="bg-BG" smtClean="0"/>
              <a:t>Второ ниво</a:t>
            </a:r>
          </a:p>
          <a:p>
            <a:pPr lvl="2"/>
            <a:r>
              <a:rPr lang="bg-BG" altLang="bg-BG" smtClean="0"/>
              <a:t>Трето ниво</a:t>
            </a:r>
          </a:p>
          <a:p>
            <a:pPr lvl="3"/>
            <a:r>
              <a:rPr lang="bg-BG" altLang="bg-BG" smtClean="0"/>
              <a:t>Четвърто ниво</a:t>
            </a:r>
          </a:p>
          <a:p>
            <a:pPr lvl="4"/>
            <a:r>
              <a:rPr lang="bg-BG" altLang="bg-BG" smtClean="0"/>
              <a:t>Пето ниво</a:t>
            </a:r>
          </a:p>
        </p:txBody>
      </p:sp>
      <p:pic>
        <p:nvPicPr>
          <p:cNvPr id="1028" name="Picture 4" descr="untitled.bmp"/>
          <p:cNvPicPr>
            <a:picLocks noChangeAspect="1" noChangeArrowheads="1"/>
          </p:cNvPicPr>
          <p:nvPr userDrawn="1"/>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68313" y="128588"/>
            <a:ext cx="1549400" cy="1009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9" name="Picture 9"/>
          <p:cNvPicPr>
            <a:picLocks noChangeAspect="1" noChangeArrowheads="1"/>
          </p:cNvPicPr>
          <p:nvPr userDrawn="1"/>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827963" y="193675"/>
            <a:ext cx="555625" cy="736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0" name="Правоъгълник 1"/>
          <p:cNvSpPr>
            <a:spLocks noChangeArrowheads="1"/>
          </p:cNvSpPr>
          <p:nvPr userDrawn="1"/>
        </p:nvSpPr>
        <p:spPr bwMode="auto">
          <a:xfrm>
            <a:off x="7532688" y="1028700"/>
            <a:ext cx="1144587" cy="239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Verdana" panose="020B0604030504040204" pitchFamily="34" charset="0"/>
              </a:defRPr>
            </a:lvl1pPr>
            <a:lvl2pPr marL="742950" indent="-285750">
              <a:defRPr>
                <a:solidFill>
                  <a:schemeClr val="tx1"/>
                </a:solidFill>
                <a:latin typeface="Verdana" panose="020B0604030504040204" pitchFamily="34" charset="0"/>
              </a:defRPr>
            </a:lvl2pPr>
            <a:lvl3pPr marL="1143000" indent="-228600">
              <a:defRPr>
                <a:solidFill>
                  <a:schemeClr val="tx1"/>
                </a:solidFill>
                <a:latin typeface="Verdana" panose="020B0604030504040204" pitchFamily="34" charset="0"/>
              </a:defRPr>
            </a:lvl3pPr>
            <a:lvl4pPr marL="1600200" indent="-228600">
              <a:defRPr>
                <a:solidFill>
                  <a:schemeClr val="tx1"/>
                </a:solidFill>
                <a:latin typeface="Verdana" panose="020B0604030504040204" pitchFamily="34" charset="0"/>
              </a:defRPr>
            </a:lvl4pPr>
            <a:lvl5pPr marL="2057400" indent="-228600">
              <a:defRPr>
                <a:solidFill>
                  <a:schemeClr val="tx1"/>
                </a:solidFill>
                <a:latin typeface="Verdana" panose="020B0604030504040204" pitchFamily="34" charset="0"/>
              </a:defRPr>
            </a:lvl5pPr>
            <a:lvl6pPr marL="2514600" indent="-228600" eaLnBrk="0" fontAlgn="base" hangingPunct="0">
              <a:spcBef>
                <a:spcPct val="0"/>
              </a:spcBef>
              <a:spcAft>
                <a:spcPct val="0"/>
              </a:spcAft>
              <a:defRPr>
                <a:solidFill>
                  <a:schemeClr val="tx1"/>
                </a:solidFill>
                <a:latin typeface="Verdana" panose="020B0604030504040204" pitchFamily="34" charset="0"/>
              </a:defRPr>
            </a:lvl6pPr>
            <a:lvl7pPr marL="2971800" indent="-228600" eaLnBrk="0" fontAlgn="base" hangingPunct="0">
              <a:spcBef>
                <a:spcPct val="0"/>
              </a:spcBef>
              <a:spcAft>
                <a:spcPct val="0"/>
              </a:spcAft>
              <a:defRPr>
                <a:solidFill>
                  <a:schemeClr val="tx1"/>
                </a:solidFill>
                <a:latin typeface="Verdana" panose="020B0604030504040204" pitchFamily="34" charset="0"/>
              </a:defRPr>
            </a:lvl7pPr>
            <a:lvl8pPr marL="3429000" indent="-228600" eaLnBrk="0" fontAlgn="base" hangingPunct="0">
              <a:spcBef>
                <a:spcPct val="0"/>
              </a:spcBef>
              <a:spcAft>
                <a:spcPct val="0"/>
              </a:spcAft>
              <a:defRPr>
                <a:solidFill>
                  <a:schemeClr val="tx1"/>
                </a:solidFill>
                <a:latin typeface="Verdana" panose="020B0604030504040204" pitchFamily="34" charset="0"/>
              </a:defRPr>
            </a:lvl8pPr>
            <a:lvl9pPr marL="3886200" indent="-228600" eaLnBrk="0" fontAlgn="base" hangingPunct="0">
              <a:spcBef>
                <a:spcPct val="0"/>
              </a:spcBef>
              <a:spcAft>
                <a:spcPct val="0"/>
              </a:spcAft>
              <a:defRPr>
                <a:solidFill>
                  <a:schemeClr val="tx1"/>
                </a:solidFill>
                <a:latin typeface="Verdana" panose="020B0604030504040204" pitchFamily="34" charset="0"/>
              </a:defRPr>
            </a:lvl9pPr>
          </a:lstStyle>
          <a:p>
            <a:pPr algn="ctr">
              <a:lnSpc>
                <a:spcPct val="107000"/>
              </a:lnSpc>
              <a:spcAft>
                <a:spcPts val="800"/>
              </a:spcAft>
              <a:defRPr/>
            </a:pPr>
            <a:r>
              <a:rPr lang="bg-BG" sz="900" b="1" smtClean="0">
                <a:latin typeface="Calibri" panose="020F0502020204030204" pitchFamily="34" charset="0"/>
                <a:cs typeface="Times New Roman" panose="02020603050405020304" pitchFamily="18" charset="0"/>
              </a:rPr>
              <a:t>Сдружение ЦОПСИ</a:t>
            </a:r>
            <a:endParaRPr lang="bg-BG" sz="1100" smtClean="0">
              <a:latin typeface="Calibri" panose="020F0502020204030204" pitchFamily="34" charset="0"/>
              <a:cs typeface="Times New Roman" panose="02020603050405020304" pitchFamily="18" charset="0"/>
            </a:endParaRPr>
          </a:p>
        </p:txBody>
      </p:sp>
      <p:sp>
        <p:nvSpPr>
          <p:cNvPr id="1031" name="Правоъгълник 7"/>
          <p:cNvSpPr>
            <a:spLocks noChangeArrowheads="1"/>
          </p:cNvSpPr>
          <p:nvPr userDrawn="1"/>
        </p:nvSpPr>
        <p:spPr bwMode="auto">
          <a:xfrm>
            <a:off x="2327275" y="169863"/>
            <a:ext cx="4837113" cy="984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erdana" panose="020B0604030504040204" pitchFamily="34" charset="0"/>
              </a:defRPr>
            </a:lvl1pPr>
            <a:lvl2pPr marL="742950" indent="-285750">
              <a:defRPr>
                <a:solidFill>
                  <a:schemeClr val="tx1"/>
                </a:solidFill>
                <a:latin typeface="Verdana" panose="020B0604030504040204" pitchFamily="34" charset="0"/>
              </a:defRPr>
            </a:lvl2pPr>
            <a:lvl3pPr marL="1143000" indent="-228600">
              <a:defRPr>
                <a:solidFill>
                  <a:schemeClr val="tx1"/>
                </a:solidFill>
                <a:latin typeface="Verdana" panose="020B0604030504040204" pitchFamily="34" charset="0"/>
              </a:defRPr>
            </a:lvl3pPr>
            <a:lvl4pPr marL="1600200" indent="-228600">
              <a:defRPr>
                <a:solidFill>
                  <a:schemeClr val="tx1"/>
                </a:solidFill>
                <a:latin typeface="Verdana" panose="020B0604030504040204" pitchFamily="34" charset="0"/>
              </a:defRPr>
            </a:lvl4pPr>
            <a:lvl5pPr marL="2057400" indent="-228600">
              <a:defRPr>
                <a:solidFill>
                  <a:schemeClr val="tx1"/>
                </a:solidFill>
                <a:latin typeface="Verdana" panose="020B0604030504040204" pitchFamily="34" charset="0"/>
              </a:defRPr>
            </a:lvl5pPr>
            <a:lvl6pPr marL="2514600" indent="-228600" eaLnBrk="0" fontAlgn="base" hangingPunct="0">
              <a:spcBef>
                <a:spcPct val="0"/>
              </a:spcBef>
              <a:spcAft>
                <a:spcPct val="0"/>
              </a:spcAft>
              <a:defRPr>
                <a:solidFill>
                  <a:schemeClr val="tx1"/>
                </a:solidFill>
                <a:latin typeface="Verdana" panose="020B0604030504040204" pitchFamily="34" charset="0"/>
              </a:defRPr>
            </a:lvl6pPr>
            <a:lvl7pPr marL="2971800" indent="-228600" eaLnBrk="0" fontAlgn="base" hangingPunct="0">
              <a:spcBef>
                <a:spcPct val="0"/>
              </a:spcBef>
              <a:spcAft>
                <a:spcPct val="0"/>
              </a:spcAft>
              <a:defRPr>
                <a:solidFill>
                  <a:schemeClr val="tx1"/>
                </a:solidFill>
                <a:latin typeface="Verdana" panose="020B0604030504040204" pitchFamily="34" charset="0"/>
              </a:defRPr>
            </a:lvl7pPr>
            <a:lvl8pPr marL="3429000" indent="-228600" eaLnBrk="0" fontAlgn="base" hangingPunct="0">
              <a:spcBef>
                <a:spcPct val="0"/>
              </a:spcBef>
              <a:spcAft>
                <a:spcPct val="0"/>
              </a:spcAft>
              <a:defRPr>
                <a:solidFill>
                  <a:schemeClr val="tx1"/>
                </a:solidFill>
                <a:latin typeface="Verdana" panose="020B0604030504040204" pitchFamily="34" charset="0"/>
              </a:defRPr>
            </a:lvl8pPr>
            <a:lvl9pPr marL="3886200" indent="-228600" eaLnBrk="0" fontAlgn="base" hangingPunct="0">
              <a:spcBef>
                <a:spcPct val="0"/>
              </a:spcBef>
              <a:spcAft>
                <a:spcPct val="0"/>
              </a:spcAft>
              <a:defRPr>
                <a:solidFill>
                  <a:schemeClr val="tx1"/>
                </a:solidFill>
                <a:latin typeface="Verdana" panose="020B0604030504040204" pitchFamily="34" charset="0"/>
              </a:defRPr>
            </a:lvl9pPr>
          </a:lstStyle>
          <a:p>
            <a:pPr algn="ctr">
              <a:defRPr/>
            </a:pPr>
            <a:r>
              <a:rPr lang="bg-BG" sz="1200" b="1" smtClean="0">
                <a:latin typeface="Times New Roman" panose="02020603050405020304" pitchFamily="18" charset="0"/>
                <a:cs typeface="Times New Roman" panose="02020603050405020304" pitchFamily="18" charset="0"/>
              </a:rPr>
              <a:t>Министерство на младежта и спорта</a:t>
            </a:r>
            <a:endParaRPr lang="bg-BG" sz="1100" smtClean="0">
              <a:latin typeface="Calibri" panose="020F0502020204030204" pitchFamily="34" charset="0"/>
              <a:cs typeface="Times New Roman" panose="02020603050405020304" pitchFamily="18" charset="0"/>
            </a:endParaRPr>
          </a:p>
          <a:p>
            <a:pPr algn="ctr">
              <a:defRPr/>
            </a:pPr>
            <a:r>
              <a:rPr lang="bg-BG" sz="1200" b="1" smtClean="0">
                <a:latin typeface="Times New Roman" panose="02020603050405020304" pitchFamily="18" charset="0"/>
                <a:cs typeface="Times New Roman" panose="02020603050405020304" pitchFamily="18" charset="0"/>
              </a:rPr>
              <a:t>Национална програма за изпълнение на младежки</a:t>
            </a:r>
            <a:endParaRPr lang="bg-BG" sz="1100" smtClean="0">
              <a:latin typeface="Calibri" panose="020F0502020204030204" pitchFamily="34" charset="0"/>
              <a:cs typeface="Times New Roman" panose="02020603050405020304" pitchFamily="18" charset="0"/>
            </a:endParaRPr>
          </a:p>
          <a:p>
            <a:pPr algn="ctr">
              <a:defRPr/>
            </a:pPr>
            <a:r>
              <a:rPr lang="bg-BG" sz="1200" b="1" smtClean="0">
                <a:latin typeface="Times New Roman" panose="02020603050405020304" pitchFamily="18" charset="0"/>
                <a:cs typeface="Times New Roman" panose="02020603050405020304" pitchFamily="18" charset="0"/>
              </a:rPr>
              <a:t>дейности по чл.10 А от Закона за хазарта за 2017 г.</a:t>
            </a:r>
            <a:endParaRPr lang="bg-BG" sz="1100" smtClean="0">
              <a:latin typeface="Calibri" panose="020F0502020204030204" pitchFamily="34" charset="0"/>
              <a:cs typeface="Times New Roman" panose="02020603050405020304" pitchFamily="18" charset="0"/>
            </a:endParaRPr>
          </a:p>
          <a:p>
            <a:pPr algn="ctr">
              <a:defRPr/>
            </a:pPr>
            <a:r>
              <a:rPr lang="bg-BG" sz="1100" b="1" smtClean="0">
                <a:latin typeface="Calibri" panose="020F0502020204030204" pitchFamily="34" charset="0"/>
                <a:cs typeface="Times New Roman" panose="02020603050405020304" pitchFamily="18" charset="0"/>
              </a:rPr>
              <a:t>Проект "С доверие към младите"   Договор № 25-00-13/17.07.2017 г.</a:t>
            </a:r>
            <a:endParaRPr lang="bg-BG" sz="1100" smtClean="0">
              <a:latin typeface="Calibri" panose="020F0502020204030204" pitchFamily="34" charset="0"/>
              <a:cs typeface="Times New Roman" panose="02020603050405020304" pitchFamily="18" charset="0"/>
            </a:endParaRPr>
          </a:p>
          <a:p>
            <a:pPr algn="ctr">
              <a:defRPr/>
            </a:pPr>
            <a:r>
              <a:rPr lang="bg-BG" sz="1100" b="1" smtClean="0">
                <a:latin typeface="Calibri" panose="020F0502020204030204" pitchFamily="34" charset="0"/>
                <a:cs typeface="Times New Roman" panose="02020603050405020304" pitchFamily="18" charset="0"/>
              </a:rPr>
              <a:t>Бенефициент: Център за образователни програми и социални инициативи</a:t>
            </a:r>
            <a:r>
              <a:rPr lang="bg-BG" sz="1100" smtClean="0">
                <a:latin typeface="Calibri" panose="020F0502020204030204" pitchFamily="34" charset="0"/>
                <a:cs typeface="Times New Roman" panose="02020603050405020304" pitchFamily="18" charset="0"/>
              </a:rPr>
              <a:t> </a:t>
            </a:r>
            <a:endParaRPr lang="bg-BG" smtClean="0"/>
          </a:p>
        </p:txBody>
      </p:sp>
    </p:spTree>
  </p:cSld>
  <p:clrMap bg1="lt1" tx1="dk1" bg2="lt2" tx2="dk2" accent1="accent1" accent2="accent2" accent3="accent3" accent4="accent4" accent5="accent5" accent6="accent6" hlink="hlink" folHlink="folHlink"/>
  <p:sldLayoutIdLst>
    <p:sldLayoutId id="2147483904" r:id="rId1"/>
    <p:sldLayoutId id="2147483905" r:id="rId2"/>
  </p:sldLayoutIdLst>
  <p:timing>
    <p:tnLst>
      <p:par>
        <p:cTn id="1" dur="indefinite" restart="never" nodeType="tmRoot"/>
      </p:par>
    </p:tnLst>
  </p:timing>
  <p:txStyles>
    <p:titleStyle>
      <a:lvl1pPr algn="l" defTabSz="685800" rtl="0" eaLnBrk="0" fontAlgn="base" hangingPunct="0">
        <a:lnSpc>
          <a:spcPct val="90000"/>
        </a:lnSpc>
        <a:spcBef>
          <a:spcPct val="0"/>
        </a:spcBef>
        <a:spcAft>
          <a:spcPct val="0"/>
        </a:spcAft>
        <a:defRPr sz="3300" kern="1200">
          <a:solidFill>
            <a:schemeClr val="tx1"/>
          </a:solidFill>
          <a:latin typeface="+mj-lt"/>
          <a:ea typeface="+mj-ea"/>
          <a:cs typeface="+mj-cs"/>
        </a:defRPr>
      </a:lvl1pPr>
      <a:lvl2pPr algn="l" defTabSz="685800" rtl="0" eaLnBrk="0" fontAlgn="base" hangingPunct="0">
        <a:lnSpc>
          <a:spcPct val="90000"/>
        </a:lnSpc>
        <a:spcBef>
          <a:spcPct val="0"/>
        </a:spcBef>
        <a:spcAft>
          <a:spcPct val="0"/>
        </a:spcAft>
        <a:defRPr sz="3300">
          <a:solidFill>
            <a:schemeClr val="tx1"/>
          </a:solidFill>
          <a:latin typeface="Calibri Light" panose="020F0302020204030204" pitchFamily="34" charset="0"/>
        </a:defRPr>
      </a:lvl2pPr>
      <a:lvl3pPr algn="l" defTabSz="685800" rtl="0" eaLnBrk="0" fontAlgn="base" hangingPunct="0">
        <a:lnSpc>
          <a:spcPct val="90000"/>
        </a:lnSpc>
        <a:spcBef>
          <a:spcPct val="0"/>
        </a:spcBef>
        <a:spcAft>
          <a:spcPct val="0"/>
        </a:spcAft>
        <a:defRPr sz="3300">
          <a:solidFill>
            <a:schemeClr val="tx1"/>
          </a:solidFill>
          <a:latin typeface="Calibri Light" panose="020F0302020204030204" pitchFamily="34" charset="0"/>
        </a:defRPr>
      </a:lvl3pPr>
      <a:lvl4pPr algn="l" defTabSz="685800" rtl="0" eaLnBrk="0" fontAlgn="base" hangingPunct="0">
        <a:lnSpc>
          <a:spcPct val="90000"/>
        </a:lnSpc>
        <a:spcBef>
          <a:spcPct val="0"/>
        </a:spcBef>
        <a:spcAft>
          <a:spcPct val="0"/>
        </a:spcAft>
        <a:defRPr sz="3300">
          <a:solidFill>
            <a:schemeClr val="tx1"/>
          </a:solidFill>
          <a:latin typeface="Calibri Light" panose="020F0302020204030204" pitchFamily="34" charset="0"/>
        </a:defRPr>
      </a:lvl4pPr>
      <a:lvl5pPr algn="l" defTabSz="685800" rtl="0" eaLnBrk="0" fontAlgn="base" hangingPunct="0">
        <a:lnSpc>
          <a:spcPct val="90000"/>
        </a:lnSpc>
        <a:spcBef>
          <a:spcPct val="0"/>
        </a:spcBef>
        <a:spcAft>
          <a:spcPct val="0"/>
        </a:spcAft>
        <a:defRPr sz="3300">
          <a:solidFill>
            <a:schemeClr val="tx1"/>
          </a:solidFill>
          <a:latin typeface="Calibri Light" panose="020F0302020204030204" pitchFamily="34" charset="0"/>
        </a:defRPr>
      </a:lvl5pPr>
      <a:lvl6pPr marL="457200" algn="l" defTabSz="685800" rtl="0" fontAlgn="base">
        <a:lnSpc>
          <a:spcPct val="90000"/>
        </a:lnSpc>
        <a:spcBef>
          <a:spcPct val="0"/>
        </a:spcBef>
        <a:spcAft>
          <a:spcPct val="0"/>
        </a:spcAft>
        <a:defRPr sz="3300">
          <a:solidFill>
            <a:schemeClr val="tx1"/>
          </a:solidFill>
          <a:latin typeface="Calibri Light" panose="020F0302020204030204" pitchFamily="34" charset="0"/>
        </a:defRPr>
      </a:lvl6pPr>
      <a:lvl7pPr marL="914400" algn="l" defTabSz="685800" rtl="0" fontAlgn="base">
        <a:lnSpc>
          <a:spcPct val="90000"/>
        </a:lnSpc>
        <a:spcBef>
          <a:spcPct val="0"/>
        </a:spcBef>
        <a:spcAft>
          <a:spcPct val="0"/>
        </a:spcAft>
        <a:defRPr sz="3300">
          <a:solidFill>
            <a:schemeClr val="tx1"/>
          </a:solidFill>
          <a:latin typeface="Calibri Light" panose="020F0302020204030204" pitchFamily="34" charset="0"/>
        </a:defRPr>
      </a:lvl7pPr>
      <a:lvl8pPr marL="1371600" algn="l" defTabSz="685800" rtl="0" fontAlgn="base">
        <a:lnSpc>
          <a:spcPct val="90000"/>
        </a:lnSpc>
        <a:spcBef>
          <a:spcPct val="0"/>
        </a:spcBef>
        <a:spcAft>
          <a:spcPct val="0"/>
        </a:spcAft>
        <a:defRPr sz="3300">
          <a:solidFill>
            <a:schemeClr val="tx1"/>
          </a:solidFill>
          <a:latin typeface="Calibri Light" panose="020F0302020204030204" pitchFamily="34" charset="0"/>
        </a:defRPr>
      </a:lvl8pPr>
      <a:lvl9pPr marL="1828800" algn="l" defTabSz="685800" rtl="0" fontAlgn="base">
        <a:lnSpc>
          <a:spcPct val="90000"/>
        </a:lnSpc>
        <a:spcBef>
          <a:spcPct val="0"/>
        </a:spcBef>
        <a:spcAft>
          <a:spcPct val="0"/>
        </a:spcAft>
        <a:defRPr sz="3300">
          <a:solidFill>
            <a:schemeClr val="tx1"/>
          </a:solidFill>
          <a:latin typeface="Calibri Light" panose="020F0302020204030204" pitchFamily="34" charset="0"/>
        </a:defRPr>
      </a:lvl9pPr>
    </p:titleStyle>
    <p:bodyStyle>
      <a:lvl1pPr marL="171450" indent="-171450" algn="l" defTabSz="685800" rtl="0" eaLnBrk="0" fontAlgn="base" hangingPunct="0">
        <a:lnSpc>
          <a:spcPct val="90000"/>
        </a:lnSpc>
        <a:spcBef>
          <a:spcPts val="750"/>
        </a:spcBef>
        <a:spcAft>
          <a:spcPct val="0"/>
        </a:spcAft>
        <a:buFont typeface="Arial" charset="0"/>
        <a:buChar char="•"/>
        <a:defRPr sz="2100" kern="1200">
          <a:solidFill>
            <a:schemeClr val="tx1"/>
          </a:solidFill>
          <a:latin typeface="+mn-lt"/>
          <a:ea typeface="+mn-ea"/>
          <a:cs typeface="+mn-cs"/>
        </a:defRPr>
      </a:lvl1pPr>
      <a:lvl2pPr marL="514350" indent="-171450" algn="l" defTabSz="685800" rtl="0" eaLnBrk="0" fontAlgn="base" hangingPunct="0">
        <a:lnSpc>
          <a:spcPct val="90000"/>
        </a:lnSpc>
        <a:spcBef>
          <a:spcPts val="375"/>
        </a:spcBef>
        <a:spcAft>
          <a:spcPct val="0"/>
        </a:spcAft>
        <a:buFont typeface="Arial" charset="0"/>
        <a:buChar char="•"/>
        <a:defRPr kern="1200">
          <a:solidFill>
            <a:schemeClr val="tx1"/>
          </a:solidFill>
          <a:latin typeface="+mn-lt"/>
          <a:ea typeface="+mn-ea"/>
          <a:cs typeface="+mn-cs"/>
        </a:defRPr>
      </a:lvl2pPr>
      <a:lvl3pPr marL="857250" indent="-171450" algn="l" defTabSz="685800" rtl="0" eaLnBrk="0" fontAlgn="base" hangingPunct="0">
        <a:lnSpc>
          <a:spcPct val="90000"/>
        </a:lnSpc>
        <a:spcBef>
          <a:spcPts val="375"/>
        </a:spcBef>
        <a:spcAft>
          <a:spcPct val="0"/>
        </a:spcAft>
        <a:buFont typeface="Arial" charset="0"/>
        <a:buChar char="•"/>
        <a:defRPr sz="1500" kern="1200">
          <a:solidFill>
            <a:schemeClr val="tx1"/>
          </a:solidFill>
          <a:latin typeface="+mn-lt"/>
          <a:ea typeface="+mn-ea"/>
          <a:cs typeface="+mn-cs"/>
        </a:defRPr>
      </a:lvl3pPr>
      <a:lvl4pPr marL="1200150" indent="-171450" algn="l" defTabSz="685800" rtl="0" eaLnBrk="0" fontAlgn="base" hangingPunct="0">
        <a:lnSpc>
          <a:spcPct val="90000"/>
        </a:lnSpc>
        <a:spcBef>
          <a:spcPts val="375"/>
        </a:spcBef>
        <a:spcAft>
          <a:spcPct val="0"/>
        </a:spcAft>
        <a:buFont typeface="Arial" charset="0"/>
        <a:buChar char="•"/>
        <a:defRPr sz="1300" kern="1200">
          <a:solidFill>
            <a:schemeClr val="tx1"/>
          </a:solidFill>
          <a:latin typeface="+mn-lt"/>
          <a:ea typeface="+mn-ea"/>
          <a:cs typeface="+mn-cs"/>
        </a:defRPr>
      </a:lvl4pPr>
      <a:lvl5pPr marL="1543050" indent="-171450" algn="l" defTabSz="685800" rtl="0" eaLnBrk="0" fontAlgn="base" hangingPunct="0">
        <a:lnSpc>
          <a:spcPct val="90000"/>
        </a:lnSpc>
        <a:spcBef>
          <a:spcPts val="375"/>
        </a:spcBef>
        <a:spcAft>
          <a:spcPct val="0"/>
        </a:spcAft>
        <a:buFont typeface="Arial" charset="0"/>
        <a:buChar char="•"/>
        <a:defRPr sz="13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bg-BG"/>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gif"/><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6.gif"/><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4.jpeg"/><Relationship Id="rId1" Type="http://schemas.openxmlformats.org/officeDocument/2006/relationships/slideLayout" Target="../slideLayouts/slideLayout2.xml"/><Relationship Id="rId5" Type="http://schemas.openxmlformats.org/officeDocument/2006/relationships/image" Target="../media/image36.png"/><Relationship Id="rId4" Type="http://schemas.openxmlformats.org/officeDocument/2006/relationships/image" Target="../media/image35.jpeg"/></Relationships>
</file>

<file path=ppt/slides/_rels/slide27.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jpeg"/><Relationship Id="rId1" Type="http://schemas.openxmlformats.org/officeDocument/2006/relationships/slideLayout" Target="../slideLayouts/slideLayout2.xml"/><Relationship Id="rId5" Type="http://schemas.openxmlformats.org/officeDocument/2006/relationships/image" Target="../media/image43.png"/><Relationship Id="rId4" Type="http://schemas.openxmlformats.org/officeDocument/2006/relationships/image" Target="../media/image42.jpeg"/></Relationships>
</file>

<file path=ppt/slides/_rels/slide31.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52.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gif"/><Relationship Id="rId1" Type="http://schemas.openxmlformats.org/officeDocument/2006/relationships/slideLayout" Target="../slideLayouts/slideLayout2.xml"/><Relationship Id="rId4" Type="http://schemas.openxmlformats.org/officeDocument/2006/relationships/image" Target="../media/image8.jpe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gi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gif"/><Relationship Id="rId7" Type="http://schemas.openxmlformats.org/officeDocument/2006/relationships/image" Target="../media/image16.jpeg"/><Relationship Id="rId2" Type="http://schemas.openxmlformats.org/officeDocument/2006/relationships/image" Target="../media/image9.png"/><Relationship Id="rId1" Type="http://schemas.openxmlformats.org/officeDocument/2006/relationships/slideLayout" Target="../slideLayouts/slideLayout2.xml"/><Relationship Id="rId6" Type="http://schemas.openxmlformats.org/officeDocument/2006/relationships/chart" Target="../charts/chart1.xml"/><Relationship Id="rId5" Type="http://schemas.openxmlformats.org/officeDocument/2006/relationships/image" Target="../media/image11.gif"/><Relationship Id="rId4" Type="http://schemas.openxmlformats.org/officeDocument/2006/relationships/image" Target="../media/image10.gif"/></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gi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gif"/><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gif"/><Relationship Id="rId1" Type="http://schemas.openxmlformats.org/officeDocument/2006/relationships/slideLayout" Target="../slideLayouts/slideLayout2.xml"/><Relationship Id="rId4" Type="http://schemas.openxmlformats.org/officeDocument/2006/relationships/image" Target="../media/image17.gi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903288" y="1355725"/>
            <a:ext cx="7772400" cy="736600"/>
          </a:xfrm>
        </p:spPr>
        <p:txBody>
          <a:bodyPr/>
          <a:lstStyle/>
          <a:p>
            <a:pPr eaLnBrk="1" hangingPunct="1">
              <a:defRPr/>
            </a:pPr>
            <a:r>
              <a:rPr lang="bg-BG" sz="4400" dirty="0" smtClean="0">
                <a:solidFill>
                  <a:schemeClr val="tx2">
                    <a:lumMod val="50000"/>
                  </a:schemeClr>
                </a:solidFill>
                <a:latin typeface="Comic Sans MS" panose="030F0702030302020204" pitchFamily="66" charset="0"/>
              </a:rPr>
              <a:t>Другата страна на монетата</a:t>
            </a:r>
          </a:p>
        </p:txBody>
      </p:sp>
      <p:sp>
        <p:nvSpPr>
          <p:cNvPr id="2051" name="Rectangle 3"/>
          <p:cNvSpPr>
            <a:spLocks noGrp="1" noChangeArrowheads="1"/>
          </p:cNvSpPr>
          <p:nvPr>
            <p:ph type="subTitle" idx="1"/>
          </p:nvPr>
        </p:nvSpPr>
        <p:spPr>
          <a:xfrm>
            <a:off x="468313" y="2078038"/>
            <a:ext cx="8207375" cy="1600200"/>
          </a:xfrm>
        </p:spPr>
        <p:txBody>
          <a:bodyPr rtlCol="0">
            <a:normAutofit/>
          </a:bodyPr>
          <a:lstStyle/>
          <a:p>
            <a:pPr eaLnBrk="1" hangingPunct="1">
              <a:buFont typeface="Arial" panose="020B0604020202020204" pitchFamily="34" charset="0"/>
              <a:buNone/>
              <a:defRPr/>
            </a:pPr>
            <a:r>
              <a:rPr lang="bg-BG" sz="2000" i="1" dirty="0" smtClean="0">
                <a:solidFill>
                  <a:schemeClr val="bg2">
                    <a:lumMod val="10000"/>
                  </a:schemeClr>
                </a:solidFill>
                <a:latin typeface="Comic Sans MS" panose="030F0702030302020204" pitchFamily="66" charset="0"/>
              </a:rPr>
              <a:t>Превенция на хазартната зависимост</a:t>
            </a:r>
          </a:p>
        </p:txBody>
      </p:sp>
      <p:pic>
        <p:nvPicPr>
          <p:cNvPr id="4" name="Картина 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051050" y="2814638"/>
            <a:ext cx="5329238" cy="3422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mph" presetSubtype="0" fill="hold" grpId="0" nodeType="withEffect">
                                  <p:stCondLst>
                                    <p:cond delay="0"/>
                                  </p:stCondLst>
                                  <p:childTnLst>
                                    <p:animRot by="21600000">
                                      <p:cBhvr>
                                        <p:cTn id="6" dur="2250" fill="hold"/>
                                        <p:tgtEl>
                                          <p:spTgt spid="2050"/>
                                        </p:tgtEl>
                                        <p:attrNameLst>
                                          <p:attrName>r</p:attrName>
                                        </p:attrNameLst>
                                      </p:cBhvr>
                                    </p:animRot>
                                  </p:childTnLst>
                                </p:cTn>
                              </p:par>
                            </p:childTnLst>
                          </p:cTn>
                        </p:par>
                        <p:par>
                          <p:cTn id="7" fill="hold" nodeType="afterGroup">
                            <p:stCondLst>
                              <p:cond delay="2250"/>
                            </p:stCondLst>
                            <p:childTnLst>
                              <p:par>
                                <p:cTn id="8" presetID="27" presetClass="entr" presetSubtype="0" fill="hold" nodeType="afterEffect">
                                  <p:stCondLst>
                                    <p:cond delay="2000"/>
                                  </p:stCondLst>
                                  <p:iterate type="lt">
                                    <p:tmPct val="50000"/>
                                  </p:iterate>
                                  <p:childTnLst>
                                    <p:set>
                                      <p:cBhvr>
                                        <p:cTn id="9" dur="1" fill="hold">
                                          <p:stCondLst>
                                            <p:cond delay="0"/>
                                          </p:stCondLst>
                                        </p:cTn>
                                        <p:tgtEl>
                                          <p:spTgt spid="2051">
                                            <p:txEl>
                                              <p:pRg st="0" end="0"/>
                                            </p:txEl>
                                          </p:spTgt>
                                        </p:tgtEl>
                                        <p:attrNameLst>
                                          <p:attrName>style.visibility</p:attrName>
                                        </p:attrNameLst>
                                      </p:cBhvr>
                                      <p:to>
                                        <p:strVal val="visible"/>
                                      </p:to>
                                    </p:set>
                                    <p:anim calcmode="discrete" valueType="clr">
                                      <p:cBhvr override="childStyle">
                                        <p:cTn id="10" dur="80"/>
                                        <p:tgtEl>
                                          <p:spTgt spid="2051">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1" dur="80"/>
                                        <p:tgtEl>
                                          <p:spTgt spid="2051">
                                            <p:txEl>
                                              <p:pRg st="0" end="0"/>
                                            </p:txEl>
                                          </p:spTgt>
                                        </p:tgtEl>
                                        <p:attrNameLst>
                                          <p:attrName>fillcolor</p:attrName>
                                        </p:attrNameLst>
                                      </p:cBhvr>
                                      <p:tavLst>
                                        <p:tav tm="0">
                                          <p:val>
                                            <p:clrVal>
                                              <a:schemeClr val="accent2"/>
                                            </p:clrVal>
                                          </p:val>
                                        </p:tav>
                                        <p:tav tm="50000">
                                          <p:val>
                                            <p:clrVal>
                                              <a:schemeClr val="hlink"/>
                                            </p:clrVal>
                                          </p:val>
                                        </p:tav>
                                      </p:tavLst>
                                    </p:anim>
                                    <p:set>
                                      <p:cBhvr>
                                        <p:cTn id="12" dur="80"/>
                                        <p:tgtEl>
                                          <p:spTgt spid="2051">
                                            <p:txEl>
                                              <p:pRg st="0" end="0"/>
                                            </p:txEl>
                                          </p:spTgt>
                                        </p:tgtEl>
                                        <p:attrNameLst>
                                          <p:attrName>fill.type</p:attrName>
                                        </p:attrNameLst>
                                      </p:cBhvr>
                                      <p:to>
                                        <p:strVal val="solid"/>
                                      </p:to>
                                    </p:se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4"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down)">
                                      <p:cBhvr>
                                        <p:cTn id="1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0"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Заглавие 1"/>
          <p:cNvSpPr>
            <a:spLocks noGrp="1"/>
          </p:cNvSpPr>
          <p:nvPr>
            <p:ph type="title"/>
          </p:nvPr>
        </p:nvSpPr>
        <p:spPr>
          <a:xfrm>
            <a:off x="468313" y="1773238"/>
            <a:ext cx="8001000" cy="2374900"/>
          </a:xfrm>
        </p:spPr>
        <p:txBody>
          <a:bodyPr/>
          <a:lstStyle/>
          <a:p>
            <a:r>
              <a:rPr lang="bg-BG" altLang="bg-BG" smtClean="0"/>
              <a:t>Дискусия на тема – какви са причините броя на казината и възможностите за легално практикуване на хазарт в България да са толкова големи в сравнение с тези в други страни?</a:t>
            </a:r>
            <a:br>
              <a:rPr lang="bg-BG" altLang="bg-BG" smtClean="0"/>
            </a:br>
            <a:endParaRPr lang="bg-BG" altLang="bg-BG" smtClean="0"/>
          </a:p>
        </p:txBody>
      </p:sp>
      <p:pic>
        <p:nvPicPr>
          <p:cNvPr id="11267" name="Контейнер за съдържание 6"/>
          <p:cNvPicPr>
            <a:picLocks noGrp="1" noChangeAspect="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6659563" y="4724400"/>
            <a:ext cx="1665287" cy="998538"/>
          </a:xfrm>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лавие 1"/>
          <p:cNvSpPr>
            <a:spLocks noGrp="1"/>
          </p:cNvSpPr>
          <p:nvPr>
            <p:ph type="title"/>
          </p:nvPr>
        </p:nvSpPr>
        <p:spPr>
          <a:xfrm>
            <a:off x="1143000" y="1273175"/>
            <a:ext cx="8001000" cy="819150"/>
          </a:xfrm>
        </p:spPr>
        <p:txBody>
          <a:bodyPr/>
          <a:lstStyle/>
          <a:p>
            <a:pPr algn="ctr"/>
            <a:r>
              <a:rPr lang="bg-BG" altLang="bg-BG" smtClean="0">
                <a:latin typeface="Comic Sans MS" pitchFamily="66" charset="0"/>
              </a:rPr>
              <a:t>Хазартът и закона</a:t>
            </a:r>
          </a:p>
        </p:txBody>
      </p:sp>
      <p:sp>
        <p:nvSpPr>
          <p:cNvPr id="3" name="Текстов контейнер 2"/>
          <p:cNvSpPr>
            <a:spLocks noGrp="1"/>
          </p:cNvSpPr>
          <p:nvPr>
            <p:ph type="body" sz="half" idx="1"/>
          </p:nvPr>
        </p:nvSpPr>
        <p:spPr>
          <a:xfrm>
            <a:off x="503238" y="2259013"/>
            <a:ext cx="8181975" cy="1584325"/>
          </a:xfrm>
        </p:spPr>
        <p:txBody>
          <a:bodyPr/>
          <a:lstStyle/>
          <a:p>
            <a:pPr algn="just"/>
            <a:r>
              <a:rPr lang="bg-BG" altLang="bg-BG" sz="2000" smtClean="0">
                <a:latin typeface="Comic Sans MS" pitchFamily="66" charset="0"/>
                <a:cs typeface="Times New Roman" pitchFamily="18" charset="0"/>
              </a:rPr>
              <a:t>В зависимост от законодателството</a:t>
            </a:r>
            <a:r>
              <a:rPr lang="bg-BG" altLang="bg-BG" sz="2000" smtClean="0">
                <a:solidFill>
                  <a:srgbClr val="2F5597"/>
                </a:solidFill>
                <a:latin typeface="Comic Sans MS" pitchFamily="66" charset="0"/>
                <a:cs typeface="Times New Roman" pitchFamily="18" charset="0"/>
              </a:rPr>
              <a:t> </a:t>
            </a:r>
            <a:r>
              <a:rPr lang="bg-BG" altLang="bg-BG" sz="2000" smtClean="0">
                <a:latin typeface="Comic Sans MS" pitchFamily="66" charset="0"/>
                <a:cs typeface="Times New Roman" pitchFamily="18" charset="0"/>
              </a:rPr>
              <a:t>на дадените държави, залагането бива от залог за всяко събитие с непредсказуем изход и независимо от моралното му съдържание (напр. кой ще бъде новият васал на балканска територия), през строго ограничено (държавни томболи, лотарии) до напълно забранено</a:t>
            </a:r>
            <a:r>
              <a:rPr lang="bg-BG" altLang="bg-BG" sz="2400" smtClean="0">
                <a:latin typeface="Comic Sans MS" pitchFamily="66" charset="0"/>
                <a:cs typeface="Times New Roman" pitchFamily="18" charset="0"/>
              </a:rPr>
              <a:t>.</a:t>
            </a:r>
            <a:endParaRPr lang="bg-BG" altLang="bg-BG" smtClean="0"/>
          </a:p>
        </p:txBody>
      </p:sp>
      <p:pic>
        <p:nvPicPr>
          <p:cNvPr id="5" name="Картина 4"/>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151563" y="4116388"/>
            <a:ext cx="2533650" cy="1538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Картина 5"/>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157538" y="4083050"/>
            <a:ext cx="2794000" cy="1571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Картина 6"/>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58813" y="4062413"/>
            <a:ext cx="2308225" cy="1538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anim calcmode="lin" valueType="num">
                                      <p:cBhvr>
                                        <p:cTn id="8" dur="2000" fill="hold"/>
                                        <p:tgtEl>
                                          <p:spTgt spid="2"/>
                                        </p:tgtEl>
                                        <p:attrNameLst>
                                          <p:attrName>ppt_x</p:attrName>
                                        </p:attrNameLst>
                                      </p:cBhvr>
                                      <p:tavLst>
                                        <p:tav tm="0">
                                          <p:val>
                                            <p:strVal val="#ppt_x"/>
                                          </p:val>
                                        </p:tav>
                                        <p:tav tm="100000">
                                          <p:val>
                                            <p:strVal val="#ppt_x"/>
                                          </p:val>
                                        </p:tav>
                                      </p:tavLst>
                                    </p:anim>
                                    <p:anim calcmode="lin" valueType="num">
                                      <p:cBhvr>
                                        <p:cTn id="9" dur="2000" fill="hold"/>
                                        <p:tgtEl>
                                          <p:spTgt spid="2"/>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2000"/>
                            </p:stCondLst>
                            <p:childTnLst>
                              <p:par>
                                <p:cTn id="11" presetID="10" presetClass="entr" presetSubtype="0" fill="hold" nodeType="afterEffect">
                                  <p:stCondLst>
                                    <p:cond delay="0"/>
                                  </p:stCondLst>
                                  <p:iterate type="wd">
                                    <p:tmPct val="10000"/>
                                  </p:iterate>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1000"/>
                                        <p:tgtEl>
                                          <p:spTgt spid="3">
                                            <p:txEl>
                                              <p:pRg st="0" end="0"/>
                                            </p:txEl>
                                          </p:spTgt>
                                        </p:tgtEl>
                                      </p:cBhvr>
                                    </p:animEffect>
                                  </p:childTnLst>
                                </p:cTn>
                              </p:par>
                              <p:par>
                                <p:cTn id="14" presetID="42" presetClass="entr" presetSubtype="0" fill="hold"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1000"/>
                                        <p:tgtEl>
                                          <p:spTgt spid="7"/>
                                        </p:tgtEl>
                                      </p:cBhvr>
                                    </p:animEffect>
                                    <p:anim calcmode="lin" valueType="num">
                                      <p:cBhvr>
                                        <p:cTn id="17" dur="1000" fill="hold"/>
                                        <p:tgtEl>
                                          <p:spTgt spid="7"/>
                                        </p:tgtEl>
                                        <p:attrNameLst>
                                          <p:attrName>ppt_x</p:attrName>
                                        </p:attrNameLst>
                                      </p:cBhvr>
                                      <p:tavLst>
                                        <p:tav tm="0">
                                          <p:val>
                                            <p:strVal val="#ppt_x"/>
                                          </p:val>
                                        </p:tav>
                                        <p:tav tm="100000">
                                          <p:val>
                                            <p:strVal val="#ppt_x"/>
                                          </p:val>
                                        </p:tav>
                                      </p:tavLst>
                                    </p:anim>
                                    <p:anim calcmode="lin" valueType="num">
                                      <p:cBhvr>
                                        <p:cTn id="18" dur="1000" fill="hold"/>
                                        <p:tgtEl>
                                          <p:spTgt spid="7"/>
                                        </p:tgtEl>
                                        <p:attrNameLst>
                                          <p:attrName>ppt_y</p:attrName>
                                        </p:attrNameLst>
                                      </p:cBhvr>
                                      <p:tavLst>
                                        <p:tav tm="0">
                                          <p:val>
                                            <p:strVal val="#ppt_y+.1"/>
                                          </p:val>
                                        </p:tav>
                                        <p:tav tm="100000">
                                          <p:val>
                                            <p:strVal val="#ppt_y"/>
                                          </p:val>
                                        </p:tav>
                                      </p:tavLst>
                                    </p:anim>
                                  </p:childTnLst>
                                </p:cTn>
                              </p:par>
                              <p:par>
                                <p:cTn id="19" presetID="42" presetClass="entr" presetSubtype="0" fill="hold" nodeType="with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2000"/>
                                        <p:tgtEl>
                                          <p:spTgt spid="6"/>
                                        </p:tgtEl>
                                      </p:cBhvr>
                                    </p:animEffect>
                                    <p:anim calcmode="lin" valueType="num">
                                      <p:cBhvr>
                                        <p:cTn id="22" dur="2000" fill="hold"/>
                                        <p:tgtEl>
                                          <p:spTgt spid="6"/>
                                        </p:tgtEl>
                                        <p:attrNameLst>
                                          <p:attrName>ppt_x</p:attrName>
                                        </p:attrNameLst>
                                      </p:cBhvr>
                                      <p:tavLst>
                                        <p:tav tm="0">
                                          <p:val>
                                            <p:strVal val="#ppt_x"/>
                                          </p:val>
                                        </p:tav>
                                        <p:tav tm="100000">
                                          <p:val>
                                            <p:strVal val="#ppt_x"/>
                                          </p:val>
                                        </p:tav>
                                      </p:tavLst>
                                    </p:anim>
                                    <p:anim calcmode="lin" valueType="num">
                                      <p:cBhvr>
                                        <p:cTn id="23" dur="2000" fill="hold"/>
                                        <p:tgtEl>
                                          <p:spTgt spid="6"/>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fade">
                                      <p:cBhvr>
                                        <p:cTn id="26" dur="3000"/>
                                        <p:tgtEl>
                                          <p:spTgt spid="5"/>
                                        </p:tgtEl>
                                      </p:cBhvr>
                                    </p:animEffect>
                                    <p:anim calcmode="lin" valueType="num">
                                      <p:cBhvr>
                                        <p:cTn id="27" dur="3000" fill="hold"/>
                                        <p:tgtEl>
                                          <p:spTgt spid="5"/>
                                        </p:tgtEl>
                                        <p:attrNameLst>
                                          <p:attrName>ppt_x</p:attrName>
                                        </p:attrNameLst>
                                      </p:cBhvr>
                                      <p:tavLst>
                                        <p:tav tm="0">
                                          <p:val>
                                            <p:strVal val="#ppt_x"/>
                                          </p:val>
                                        </p:tav>
                                        <p:tav tm="100000">
                                          <p:val>
                                            <p:strVal val="#ppt_x"/>
                                          </p:val>
                                        </p:tav>
                                      </p:tavLst>
                                    </p:anim>
                                    <p:anim calcmode="lin" valueType="num">
                                      <p:cBhvr>
                                        <p:cTn id="28" dur="3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Заглавие 1"/>
          <p:cNvSpPr>
            <a:spLocks noGrp="1"/>
          </p:cNvSpPr>
          <p:nvPr>
            <p:ph type="title"/>
          </p:nvPr>
        </p:nvSpPr>
        <p:spPr>
          <a:xfrm>
            <a:off x="566738" y="1268413"/>
            <a:ext cx="8001000" cy="720725"/>
          </a:xfrm>
        </p:spPr>
        <p:txBody>
          <a:bodyPr/>
          <a:lstStyle/>
          <a:p>
            <a:pPr algn="ctr"/>
            <a:r>
              <a:rPr lang="bg-BG" altLang="bg-BG" b="1" smtClean="0"/>
              <a:t>Закон за хазарта в България - извадка</a:t>
            </a:r>
          </a:p>
        </p:txBody>
      </p:sp>
      <p:sp>
        <p:nvSpPr>
          <p:cNvPr id="13315" name="Текстов контейнер 2"/>
          <p:cNvSpPr>
            <a:spLocks noGrp="1"/>
          </p:cNvSpPr>
          <p:nvPr>
            <p:ph type="body" sz="half" idx="1"/>
          </p:nvPr>
        </p:nvSpPr>
        <p:spPr>
          <a:xfrm>
            <a:off x="566738" y="1773238"/>
            <a:ext cx="8178800" cy="3557587"/>
          </a:xfrm>
        </p:spPr>
        <p:txBody>
          <a:bodyPr/>
          <a:lstStyle/>
          <a:p>
            <a:r>
              <a:rPr lang="ru-RU" altLang="bg-BG" sz="1400" b="1" smtClean="0">
                <a:solidFill>
                  <a:srgbClr val="333333"/>
                </a:solidFill>
                <a:latin typeface="Arial" charset="0"/>
              </a:rPr>
              <a:t>Глава първа.</a:t>
            </a:r>
          </a:p>
          <a:p>
            <a:r>
              <a:rPr lang="ru-RU" altLang="bg-BG" sz="1400" b="1" smtClean="0">
                <a:solidFill>
                  <a:srgbClr val="333333"/>
                </a:solidFill>
                <a:latin typeface="Arial" charset="0"/>
              </a:rPr>
              <a:t>ОБЩИ ПОЛОЖЕНИЯ</a:t>
            </a:r>
          </a:p>
          <a:p>
            <a:r>
              <a:rPr lang="ru-RU" altLang="bg-BG" sz="1400" b="1" smtClean="0">
                <a:solidFill>
                  <a:srgbClr val="333333"/>
                </a:solidFill>
                <a:latin typeface="Arial" charset="0"/>
              </a:rPr>
              <a:t>Предмет</a:t>
            </a:r>
          </a:p>
          <a:p>
            <a:r>
              <a:rPr lang="ru-RU" altLang="bg-BG" sz="1400" smtClean="0">
                <a:solidFill>
                  <a:srgbClr val="333333"/>
                </a:solidFill>
                <a:latin typeface="Arial" charset="0"/>
              </a:rPr>
              <a:t>Чл. 1. Този закон урежда условията и реда за:</a:t>
            </a:r>
          </a:p>
          <a:p>
            <a:r>
              <a:rPr lang="ru-RU" altLang="bg-BG" sz="1400" smtClean="0">
                <a:solidFill>
                  <a:srgbClr val="333333"/>
                </a:solidFill>
                <a:latin typeface="Arial" charset="0"/>
              </a:rPr>
              <a:t>1. организиране на хазартни игри;</a:t>
            </a:r>
          </a:p>
          <a:p>
            <a:r>
              <a:rPr lang="ru-RU" altLang="bg-BG" sz="1400" smtClean="0">
                <a:solidFill>
                  <a:srgbClr val="333333"/>
                </a:solidFill>
                <a:latin typeface="Arial" charset="0"/>
              </a:rPr>
              <a:t>2. организиране на дейностите по производство, разпространение и сервиз и по внос, разпространение и сервиз на игрално оборудване;</a:t>
            </a:r>
          </a:p>
          <a:p>
            <a:r>
              <a:rPr lang="ru-RU" altLang="bg-BG" sz="1400" smtClean="0">
                <a:solidFill>
                  <a:srgbClr val="333333"/>
                </a:solidFill>
                <a:latin typeface="Arial" charset="0"/>
              </a:rPr>
              <a:t>3. издаване, продължаване, отнемане и прекратяване на лицензи за дейностите по т. 1 и 2;</a:t>
            </a:r>
          </a:p>
          <a:p>
            <a:r>
              <a:rPr lang="ru-RU" altLang="bg-BG" sz="1400" smtClean="0">
                <a:solidFill>
                  <a:srgbClr val="333333"/>
                </a:solidFill>
                <a:latin typeface="Arial" charset="0"/>
              </a:rPr>
              <a:t>4. контрол върху дейностите по т. 1 и 2.</a:t>
            </a:r>
          </a:p>
          <a:p>
            <a:r>
              <a:rPr lang="ru-RU" altLang="bg-BG" sz="1400" b="1" smtClean="0">
                <a:solidFill>
                  <a:srgbClr val="333333"/>
                </a:solidFill>
                <a:latin typeface="Arial" charset="0"/>
              </a:rPr>
              <a:t>Определение и участници</a:t>
            </a:r>
          </a:p>
          <a:p>
            <a:r>
              <a:rPr lang="ru-RU" altLang="bg-BG" sz="1400" smtClean="0">
                <a:solidFill>
                  <a:srgbClr val="333333"/>
                </a:solidFill>
                <a:latin typeface="Arial" charset="0"/>
              </a:rPr>
              <a:t>Чл. 2. (1) Хазарт е всяка игра на случайността, в която има залог и може да се получи печалба или да се загуби залогът.</a:t>
            </a:r>
          </a:p>
          <a:p>
            <a:r>
              <a:rPr lang="ru-RU" altLang="bg-BG" sz="1400" smtClean="0">
                <a:solidFill>
                  <a:srgbClr val="333333"/>
                </a:solidFill>
                <a:latin typeface="Arial" charset="0"/>
              </a:rPr>
              <a:t>(2) Участник в хазартна игра е лице, което е направило залог, за да вземе участие в играта.</a:t>
            </a:r>
          </a:p>
          <a:p>
            <a:r>
              <a:rPr lang="ru-RU" altLang="bg-BG" sz="1400" smtClean="0">
                <a:solidFill>
                  <a:srgbClr val="333333"/>
                </a:solidFill>
                <a:latin typeface="Arial" charset="0"/>
              </a:rPr>
              <a:t>(3) В хазартните игри могат да участват само пълнолетни дееспособни физически лица, за които няма ограничения в този или в други закони. Недееспособните могат да получават билети или талони за участие в традиционна лотария, тото игри и томболи само по дарение.</a:t>
            </a:r>
          </a:p>
          <a:p>
            <a:endParaRPr lang="bg-BG" altLang="bg-BG" smtClean="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Заглавие 1"/>
          <p:cNvSpPr>
            <a:spLocks noGrp="1"/>
          </p:cNvSpPr>
          <p:nvPr>
            <p:ph type="title"/>
          </p:nvPr>
        </p:nvSpPr>
        <p:spPr>
          <a:xfrm>
            <a:off x="566738" y="1125538"/>
            <a:ext cx="8001000" cy="647700"/>
          </a:xfrm>
        </p:spPr>
        <p:txBody>
          <a:bodyPr/>
          <a:lstStyle/>
          <a:p>
            <a:r>
              <a:rPr lang="bg-BG" altLang="bg-BG" b="1" smtClean="0"/>
              <a:t>Закон за хазарта в България - извадка</a:t>
            </a:r>
          </a:p>
        </p:txBody>
      </p:sp>
      <p:sp>
        <p:nvSpPr>
          <p:cNvPr id="3" name="Текстов контейнер 2"/>
          <p:cNvSpPr>
            <a:spLocks noGrp="1"/>
          </p:cNvSpPr>
          <p:nvPr>
            <p:ph type="body" sz="half" idx="1"/>
          </p:nvPr>
        </p:nvSpPr>
        <p:spPr>
          <a:xfrm>
            <a:off x="566738" y="1989138"/>
            <a:ext cx="8469312" cy="3382962"/>
          </a:xfrm>
        </p:spPr>
        <p:txBody>
          <a:bodyPr/>
          <a:lstStyle/>
          <a:p>
            <a:pPr>
              <a:buFont typeface="Arial" panose="020B0604020202020204" pitchFamily="34" charset="0"/>
              <a:buChar char="•"/>
              <a:defRPr/>
            </a:pPr>
            <a:r>
              <a:rPr lang="ru-RU" b="1" dirty="0" smtClean="0">
                <a:solidFill>
                  <a:srgbClr val="333333"/>
                </a:solidFill>
                <a:latin typeface="Arial" panose="020B0604020202020204" pitchFamily="34" charset="0"/>
              </a:rPr>
              <a:t>Реклама</a:t>
            </a:r>
          </a:p>
          <a:p>
            <a:pPr>
              <a:buFont typeface="Arial" panose="020B0604020202020204" pitchFamily="34" charset="0"/>
              <a:buChar char="•"/>
              <a:defRPr/>
            </a:pPr>
            <a:r>
              <a:rPr lang="ru-RU" sz="1600" dirty="0" smtClean="0">
                <a:solidFill>
                  <a:srgbClr val="333333"/>
                </a:solidFill>
                <a:latin typeface="Arial" panose="020B0604020202020204" pitchFamily="34" charset="0"/>
              </a:rPr>
              <a:t>Чл. 10. (1) </a:t>
            </a:r>
            <a:r>
              <a:rPr lang="ru-RU" sz="1600" dirty="0" err="1" smtClean="0">
                <a:solidFill>
                  <a:srgbClr val="333333"/>
                </a:solidFill>
                <a:latin typeface="Arial" panose="020B0604020202020204" pitchFamily="34" charset="0"/>
              </a:rPr>
              <a:t>Забранява</a:t>
            </a:r>
            <a:r>
              <a:rPr lang="ru-RU" sz="1600" dirty="0" smtClean="0">
                <a:solidFill>
                  <a:srgbClr val="333333"/>
                </a:solidFill>
                <a:latin typeface="Arial" panose="020B0604020202020204" pitchFamily="34" charset="0"/>
              </a:rPr>
              <a:t> се </a:t>
            </a:r>
            <a:r>
              <a:rPr lang="ru-RU" sz="1600" dirty="0" err="1" smtClean="0">
                <a:solidFill>
                  <a:srgbClr val="333333"/>
                </a:solidFill>
                <a:latin typeface="Arial" panose="020B0604020202020204" pitchFamily="34" charset="0"/>
              </a:rPr>
              <a:t>пряката</a:t>
            </a:r>
            <a:r>
              <a:rPr lang="ru-RU" sz="1600" dirty="0" smtClean="0">
                <a:solidFill>
                  <a:srgbClr val="333333"/>
                </a:solidFill>
                <a:latin typeface="Arial" panose="020B0604020202020204" pitchFamily="34" charset="0"/>
              </a:rPr>
              <a:t> реклама на </a:t>
            </a:r>
            <a:r>
              <a:rPr lang="ru-RU" sz="1600" dirty="0" err="1" smtClean="0">
                <a:solidFill>
                  <a:srgbClr val="333333"/>
                </a:solidFill>
                <a:latin typeface="Arial" panose="020B0604020202020204" pitchFamily="34" charset="0"/>
              </a:rPr>
              <a:t>хазартни</a:t>
            </a:r>
            <a:r>
              <a:rPr lang="ru-RU" sz="1600" dirty="0" smtClean="0">
                <a:solidFill>
                  <a:srgbClr val="333333"/>
                </a:solidFill>
                <a:latin typeface="Arial" panose="020B0604020202020204" pitchFamily="34" charset="0"/>
              </a:rPr>
              <a:t> </a:t>
            </a:r>
            <a:r>
              <a:rPr lang="ru-RU" sz="1600" dirty="0" err="1" smtClean="0">
                <a:solidFill>
                  <a:srgbClr val="333333"/>
                </a:solidFill>
                <a:latin typeface="Arial" panose="020B0604020202020204" pitchFamily="34" charset="0"/>
              </a:rPr>
              <a:t>игри</a:t>
            </a:r>
            <a:r>
              <a:rPr lang="ru-RU" sz="1600" dirty="0" smtClean="0">
                <a:solidFill>
                  <a:srgbClr val="333333"/>
                </a:solidFill>
                <a:latin typeface="Arial" panose="020B0604020202020204" pitchFamily="34" charset="0"/>
              </a:rPr>
              <a:t>, </a:t>
            </a:r>
            <a:r>
              <a:rPr lang="ru-RU" sz="1600" dirty="0" err="1" smtClean="0">
                <a:solidFill>
                  <a:srgbClr val="333333"/>
                </a:solidFill>
                <a:latin typeface="Arial" panose="020B0604020202020204" pitchFamily="34" charset="0"/>
              </a:rPr>
              <a:t>включително</a:t>
            </a:r>
            <a:r>
              <a:rPr lang="ru-RU" sz="1600" dirty="0" smtClean="0">
                <a:solidFill>
                  <a:srgbClr val="333333"/>
                </a:solidFill>
                <a:latin typeface="Arial" panose="020B0604020202020204" pitchFamily="34" charset="0"/>
              </a:rPr>
              <a:t> </a:t>
            </a:r>
            <a:r>
              <a:rPr lang="ru-RU" sz="1600" dirty="0" err="1" smtClean="0">
                <a:solidFill>
                  <a:srgbClr val="333333"/>
                </a:solidFill>
                <a:latin typeface="Arial" panose="020B0604020202020204" pitchFamily="34" charset="0"/>
              </a:rPr>
              <a:t>рекламата</a:t>
            </a:r>
            <a:r>
              <a:rPr lang="ru-RU" sz="1600" dirty="0" smtClean="0">
                <a:solidFill>
                  <a:srgbClr val="333333"/>
                </a:solidFill>
                <a:latin typeface="Arial" panose="020B0604020202020204" pitchFamily="34" charset="0"/>
              </a:rPr>
              <a:t> на </a:t>
            </a:r>
            <a:r>
              <a:rPr lang="ru-RU" sz="1600" dirty="0" err="1" smtClean="0">
                <a:solidFill>
                  <a:srgbClr val="333333"/>
                </a:solidFill>
                <a:latin typeface="Arial" panose="020B0604020202020204" pitchFamily="34" charset="0"/>
              </a:rPr>
              <a:t>такива</a:t>
            </a:r>
            <a:r>
              <a:rPr lang="ru-RU" sz="1600" dirty="0" smtClean="0">
                <a:solidFill>
                  <a:srgbClr val="333333"/>
                </a:solidFill>
                <a:latin typeface="Arial" panose="020B0604020202020204" pitchFamily="34" charset="0"/>
              </a:rPr>
              <a:t> </a:t>
            </a:r>
            <a:r>
              <a:rPr lang="ru-RU" sz="1600" dirty="0" err="1" smtClean="0">
                <a:solidFill>
                  <a:srgbClr val="333333"/>
                </a:solidFill>
                <a:latin typeface="Arial" panose="020B0604020202020204" pitchFamily="34" charset="0"/>
              </a:rPr>
              <a:t>игри</a:t>
            </a:r>
            <a:r>
              <a:rPr lang="ru-RU" sz="1600" dirty="0" smtClean="0">
                <a:solidFill>
                  <a:srgbClr val="333333"/>
                </a:solidFill>
                <a:latin typeface="Arial" panose="020B0604020202020204" pitchFamily="34" charset="0"/>
              </a:rPr>
              <a:t>, </a:t>
            </a:r>
            <a:r>
              <a:rPr lang="ru-RU" sz="1600" dirty="0" err="1" smtClean="0">
                <a:solidFill>
                  <a:srgbClr val="333333"/>
                </a:solidFill>
                <a:latin typeface="Arial" panose="020B0604020202020204" pitchFamily="34" charset="0"/>
              </a:rPr>
              <a:t>насочена</a:t>
            </a:r>
            <a:r>
              <a:rPr lang="ru-RU" sz="1600" dirty="0" smtClean="0">
                <a:solidFill>
                  <a:srgbClr val="333333"/>
                </a:solidFill>
                <a:latin typeface="Arial" panose="020B0604020202020204" pitchFamily="34" charset="0"/>
              </a:rPr>
              <a:t> </a:t>
            </a:r>
            <a:r>
              <a:rPr lang="ru-RU" sz="1600" dirty="0" err="1" smtClean="0">
                <a:solidFill>
                  <a:srgbClr val="333333"/>
                </a:solidFill>
                <a:latin typeface="Arial" panose="020B0604020202020204" pitchFamily="34" charset="0"/>
              </a:rPr>
              <a:t>към</a:t>
            </a:r>
            <a:r>
              <a:rPr lang="ru-RU" sz="1600" dirty="0" smtClean="0">
                <a:solidFill>
                  <a:srgbClr val="333333"/>
                </a:solidFill>
                <a:latin typeface="Arial" panose="020B0604020202020204" pitchFamily="34" charset="0"/>
              </a:rPr>
              <a:t> </a:t>
            </a:r>
            <a:r>
              <a:rPr lang="ru-RU" sz="1600" dirty="0" err="1" smtClean="0">
                <a:solidFill>
                  <a:srgbClr val="333333"/>
                </a:solidFill>
                <a:latin typeface="Arial" panose="020B0604020202020204" pitchFamily="34" charset="0"/>
              </a:rPr>
              <a:t>малолетни</a:t>
            </a:r>
            <a:r>
              <a:rPr lang="ru-RU" sz="1600" dirty="0" smtClean="0">
                <a:solidFill>
                  <a:srgbClr val="333333"/>
                </a:solidFill>
                <a:latin typeface="Arial" panose="020B0604020202020204" pitchFamily="34" charset="0"/>
              </a:rPr>
              <a:t> и </a:t>
            </a:r>
            <a:r>
              <a:rPr lang="ru-RU" sz="1600" dirty="0" err="1" smtClean="0">
                <a:solidFill>
                  <a:srgbClr val="333333"/>
                </a:solidFill>
                <a:latin typeface="Arial" panose="020B0604020202020204" pitchFamily="34" charset="0"/>
              </a:rPr>
              <a:t>непълнолетни</a:t>
            </a:r>
            <a:r>
              <a:rPr lang="ru-RU" sz="1600" dirty="0" smtClean="0">
                <a:solidFill>
                  <a:srgbClr val="333333"/>
                </a:solidFill>
                <a:latin typeface="Arial" panose="020B0604020202020204" pitchFamily="34" charset="0"/>
              </a:rPr>
              <a:t> лица, </a:t>
            </a:r>
            <a:r>
              <a:rPr lang="ru-RU" sz="1600" dirty="0" err="1" smtClean="0">
                <a:solidFill>
                  <a:srgbClr val="333333"/>
                </a:solidFill>
                <a:latin typeface="Arial" panose="020B0604020202020204" pitchFamily="34" charset="0"/>
              </a:rPr>
              <a:t>както</a:t>
            </a:r>
            <a:r>
              <a:rPr lang="ru-RU" sz="1600" dirty="0" smtClean="0">
                <a:solidFill>
                  <a:srgbClr val="333333"/>
                </a:solidFill>
                <a:latin typeface="Arial" panose="020B0604020202020204" pitchFamily="34" charset="0"/>
              </a:rPr>
              <a:t> и </a:t>
            </a:r>
            <a:r>
              <a:rPr lang="ru-RU" sz="1600" dirty="0" err="1" smtClean="0">
                <a:solidFill>
                  <a:srgbClr val="333333"/>
                </a:solidFill>
                <a:latin typeface="Arial" panose="020B0604020202020204" pitchFamily="34" charset="0"/>
              </a:rPr>
              <a:t>изпращането</a:t>
            </a:r>
            <a:r>
              <a:rPr lang="ru-RU" sz="1600" dirty="0" smtClean="0">
                <a:solidFill>
                  <a:srgbClr val="333333"/>
                </a:solidFill>
                <a:latin typeface="Arial" panose="020B0604020202020204" pitchFamily="34" charset="0"/>
              </a:rPr>
              <a:t> на </a:t>
            </a:r>
            <a:r>
              <a:rPr lang="ru-RU" sz="1600" dirty="0" err="1" smtClean="0">
                <a:solidFill>
                  <a:srgbClr val="333333"/>
                </a:solidFill>
                <a:latin typeface="Arial" panose="020B0604020202020204" pitchFamily="34" charset="0"/>
              </a:rPr>
              <a:t>непотърсени</a:t>
            </a:r>
            <a:r>
              <a:rPr lang="ru-RU" sz="1600" dirty="0" smtClean="0">
                <a:solidFill>
                  <a:srgbClr val="333333"/>
                </a:solidFill>
                <a:latin typeface="Arial" panose="020B0604020202020204" pitchFamily="34" charset="0"/>
              </a:rPr>
              <a:t> </a:t>
            </a:r>
            <a:r>
              <a:rPr lang="ru-RU" sz="1600" dirty="0" err="1" smtClean="0">
                <a:solidFill>
                  <a:srgbClr val="333333"/>
                </a:solidFill>
                <a:latin typeface="Arial" panose="020B0604020202020204" pitchFamily="34" charset="0"/>
              </a:rPr>
              <a:t>електронни</a:t>
            </a:r>
            <a:r>
              <a:rPr lang="ru-RU" sz="1600" dirty="0" smtClean="0">
                <a:solidFill>
                  <a:srgbClr val="333333"/>
                </a:solidFill>
                <a:latin typeface="Arial" panose="020B0604020202020204" pitchFamily="34" charset="0"/>
              </a:rPr>
              <a:t> </a:t>
            </a:r>
            <a:r>
              <a:rPr lang="ru-RU" sz="1600" dirty="0" err="1" smtClean="0">
                <a:solidFill>
                  <a:srgbClr val="333333"/>
                </a:solidFill>
                <a:latin typeface="Arial" panose="020B0604020202020204" pitchFamily="34" charset="0"/>
              </a:rPr>
              <a:t>съобщения</a:t>
            </a:r>
            <a:r>
              <a:rPr lang="ru-RU" sz="1600" dirty="0" smtClean="0">
                <a:solidFill>
                  <a:srgbClr val="333333"/>
                </a:solidFill>
                <a:latin typeface="Arial" panose="020B0604020202020204" pitchFamily="34" charset="0"/>
              </a:rPr>
              <a:t> на неограничен </a:t>
            </a:r>
            <a:r>
              <a:rPr lang="ru-RU" sz="1600" dirty="0" err="1" smtClean="0">
                <a:solidFill>
                  <a:srgbClr val="333333"/>
                </a:solidFill>
                <a:latin typeface="Arial" panose="020B0604020202020204" pitchFamily="34" charset="0"/>
              </a:rPr>
              <a:t>брой</a:t>
            </a:r>
            <a:r>
              <a:rPr lang="ru-RU" sz="1600" dirty="0" smtClean="0">
                <a:solidFill>
                  <a:srgbClr val="333333"/>
                </a:solidFill>
                <a:latin typeface="Arial" panose="020B0604020202020204" pitchFamily="34" charset="0"/>
              </a:rPr>
              <a:t> лица, в </a:t>
            </a:r>
            <a:r>
              <a:rPr lang="ru-RU" sz="1600" dirty="0" err="1" smtClean="0">
                <a:solidFill>
                  <a:srgbClr val="333333"/>
                </a:solidFill>
                <a:latin typeface="Arial" panose="020B0604020202020204" pitchFamily="34" charset="0"/>
              </a:rPr>
              <a:t>които</a:t>
            </a:r>
            <a:r>
              <a:rPr lang="ru-RU" sz="1600" dirty="0" smtClean="0">
                <a:solidFill>
                  <a:srgbClr val="333333"/>
                </a:solidFill>
                <a:latin typeface="Arial" panose="020B0604020202020204" pitchFamily="34" charset="0"/>
              </a:rPr>
              <a:t> се </a:t>
            </a:r>
            <a:r>
              <a:rPr lang="ru-RU" sz="1600" dirty="0" err="1" smtClean="0">
                <a:solidFill>
                  <a:srgbClr val="333333"/>
                </a:solidFill>
                <a:latin typeface="Arial" panose="020B0604020202020204" pitchFamily="34" charset="0"/>
              </a:rPr>
              <a:t>съдържа</a:t>
            </a:r>
            <a:r>
              <a:rPr lang="ru-RU" sz="1600" dirty="0" smtClean="0">
                <a:solidFill>
                  <a:srgbClr val="333333"/>
                </a:solidFill>
                <a:latin typeface="Arial" panose="020B0604020202020204" pitchFamily="34" charset="0"/>
              </a:rPr>
              <a:t> информация за </a:t>
            </a:r>
            <a:r>
              <a:rPr lang="ru-RU" sz="1600" dirty="0" err="1" smtClean="0">
                <a:solidFill>
                  <a:srgbClr val="333333"/>
                </a:solidFill>
                <a:latin typeface="Arial" panose="020B0604020202020204" pitchFamily="34" charset="0"/>
              </a:rPr>
              <a:t>хазартна</a:t>
            </a:r>
            <a:r>
              <a:rPr lang="ru-RU" sz="1600" dirty="0" smtClean="0">
                <a:solidFill>
                  <a:srgbClr val="333333"/>
                </a:solidFill>
                <a:latin typeface="Arial" panose="020B0604020202020204" pitchFamily="34" charset="0"/>
              </a:rPr>
              <a:t> игра.</a:t>
            </a:r>
          </a:p>
          <a:p>
            <a:pPr>
              <a:buFont typeface="Arial" panose="020B0604020202020204" pitchFamily="34" charset="0"/>
              <a:buChar char="•"/>
              <a:defRPr/>
            </a:pPr>
            <a:r>
              <a:rPr lang="ru-RU" sz="1600" dirty="0" smtClean="0">
                <a:solidFill>
                  <a:srgbClr val="333333"/>
                </a:solidFill>
                <a:latin typeface="Arial" panose="020B0604020202020204" pitchFamily="34" charset="0"/>
              </a:rPr>
              <a:t>(2) Допуска се </a:t>
            </a:r>
            <a:r>
              <a:rPr lang="ru-RU" sz="1600" dirty="0" err="1" smtClean="0">
                <a:solidFill>
                  <a:srgbClr val="333333"/>
                </a:solidFill>
                <a:latin typeface="Arial" panose="020B0604020202020204" pitchFamily="34" charset="0"/>
              </a:rPr>
              <a:t>обявяване</a:t>
            </a:r>
            <a:r>
              <a:rPr lang="ru-RU" sz="1600" dirty="0" smtClean="0">
                <a:solidFill>
                  <a:srgbClr val="333333"/>
                </a:solidFill>
                <a:latin typeface="Arial" panose="020B0604020202020204" pitchFamily="34" charset="0"/>
              </a:rPr>
              <a:t> на:</a:t>
            </a:r>
          </a:p>
          <a:p>
            <a:pPr>
              <a:buFont typeface="Arial" panose="020B0604020202020204" pitchFamily="34" charset="0"/>
              <a:buChar char="•"/>
              <a:defRPr/>
            </a:pPr>
            <a:r>
              <a:rPr lang="ru-RU" sz="1600" dirty="0" smtClean="0">
                <a:solidFill>
                  <a:srgbClr val="333333"/>
                </a:solidFill>
                <a:latin typeface="Arial" panose="020B0604020202020204" pitchFamily="34" charset="0"/>
              </a:rPr>
              <a:t>1. </a:t>
            </a:r>
            <a:r>
              <a:rPr lang="ru-RU" sz="1600" dirty="0" err="1" smtClean="0">
                <a:solidFill>
                  <a:srgbClr val="333333"/>
                </a:solidFill>
                <a:latin typeface="Arial" panose="020B0604020202020204" pitchFamily="34" charset="0"/>
              </a:rPr>
              <a:t>наименованията</a:t>
            </a:r>
            <a:r>
              <a:rPr lang="ru-RU" sz="1600" dirty="0" smtClean="0">
                <a:solidFill>
                  <a:srgbClr val="333333"/>
                </a:solidFill>
                <a:latin typeface="Arial" panose="020B0604020202020204" pitchFamily="34" charset="0"/>
              </a:rPr>
              <a:t> на </a:t>
            </a:r>
            <a:r>
              <a:rPr lang="ru-RU" sz="1600" dirty="0" err="1" smtClean="0">
                <a:solidFill>
                  <a:srgbClr val="333333"/>
                </a:solidFill>
                <a:latin typeface="Arial" panose="020B0604020202020204" pitchFamily="34" charset="0"/>
              </a:rPr>
              <a:t>игрите</a:t>
            </a:r>
            <a:r>
              <a:rPr lang="ru-RU" sz="1600" dirty="0" smtClean="0">
                <a:solidFill>
                  <a:srgbClr val="333333"/>
                </a:solidFill>
                <a:latin typeface="Arial" panose="020B0604020202020204" pitchFamily="34" charset="0"/>
              </a:rPr>
              <a:t>;</a:t>
            </a:r>
          </a:p>
          <a:p>
            <a:pPr>
              <a:buFont typeface="Arial" panose="020B0604020202020204" pitchFamily="34" charset="0"/>
              <a:buChar char="•"/>
              <a:defRPr/>
            </a:pPr>
            <a:r>
              <a:rPr lang="ru-RU" sz="1600" dirty="0" smtClean="0">
                <a:solidFill>
                  <a:srgbClr val="333333"/>
                </a:solidFill>
                <a:latin typeface="Arial" panose="020B0604020202020204" pitchFamily="34" charset="0"/>
              </a:rPr>
              <a:t>2. </a:t>
            </a:r>
            <a:r>
              <a:rPr lang="ru-RU" sz="1600" dirty="0" err="1" smtClean="0">
                <a:solidFill>
                  <a:srgbClr val="333333"/>
                </a:solidFill>
                <a:latin typeface="Arial" panose="020B0604020202020204" pitchFamily="34" charset="0"/>
              </a:rPr>
              <a:t>регистрираната</a:t>
            </a:r>
            <a:r>
              <a:rPr lang="ru-RU" sz="1600" dirty="0" smtClean="0">
                <a:solidFill>
                  <a:srgbClr val="333333"/>
                </a:solidFill>
                <a:latin typeface="Arial" panose="020B0604020202020204" pitchFamily="34" charset="0"/>
              </a:rPr>
              <a:t> </a:t>
            </a:r>
            <a:r>
              <a:rPr lang="ru-RU" sz="1600" dirty="0" err="1" smtClean="0">
                <a:solidFill>
                  <a:srgbClr val="333333"/>
                </a:solidFill>
                <a:latin typeface="Arial" panose="020B0604020202020204" pitchFamily="34" charset="0"/>
              </a:rPr>
              <a:t>търговска</a:t>
            </a:r>
            <a:r>
              <a:rPr lang="ru-RU" sz="1600" dirty="0" smtClean="0">
                <a:solidFill>
                  <a:srgbClr val="333333"/>
                </a:solidFill>
                <a:latin typeface="Arial" panose="020B0604020202020204" pitchFamily="34" charset="0"/>
              </a:rPr>
              <a:t> марка на организатора;</a:t>
            </a:r>
          </a:p>
          <a:p>
            <a:pPr>
              <a:buFont typeface="Arial" panose="020B0604020202020204" pitchFamily="34" charset="0"/>
              <a:buChar char="•"/>
              <a:defRPr/>
            </a:pPr>
            <a:r>
              <a:rPr lang="ru-RU" sz="1600" dirty="0" smtClean="0">
                <a:solidFill>
                  <a:srgbClr val="333333"/>
                </a:solidFill>
                <a:latin typeface="Arial" panose="020B0604020202020204" pitchFamily="34" charset="0"/>
              </a:rPr>
              <a:t>3. </a:t>
            </a:r>
            <a:r>
              <a:rPr lang="ru-RU" sz="1600" dirty="0" err="1" smtClean="0">
                <a:solidFill>
                  <a:srgbClr val="333333"/>
                </a:solidFill>
                <a:latin typeface="Arial" panose="020B0604020202020204" pitchFamily="34" charset="0"/>
              </a:rPr>
              <a:t>резултатите</a:t>
            </a:r>
            <a:r>
              <a:rPr lang="ru-RU" sz="1600" dirty="0" smtClean="0">
                <a:solidFill>
                  <a:srgbClr val="333333"/>
                </a:solidFill>
                <a:latin typeface="Arial" panose="020B0604020202020204" pitchFamily="34" charset="0"/>
              </a:rPr>
              <a:t> от </a:t>
            </a:r>
            <a:r>
              <a:rPr lang="ru-RU" sz="1600" dirty="0" err="1" smtClean="0">
                <a:solidFill>
                  <a:srgbClr val="333333"/>
                </a:solidFill>
                <a:latin typeface="Arial" panose="020B0604020202020204" pitchFamily="34" charset="0"/>
              </a:rPr>
              <a:t>игрите</a:t>
            </a:r>
            <a:r>
              <a:rPr lang="ru-RU" sz="1600" dirty="0" smtClean="0">
                <a:solidFill>
                  <a:srgbClr val="333333"/>
                </a:solidFill>
                <a:latin typeface="Arial" panose="020B0604020202020204" pitchFamily="34" charset="0"/>
              </a:rPr>
              <a:t> и </a:t>
            </a:r>
            <a:r>
              <a:rPr lang="ru-RU" sz="1600" dirty="0" err="1" smtClean="0">
                <a:solidFill>
                  <a:srgbClr val="333333"/>
                </a:solidFill>
                <a:latin typeface="Arial" panose="020B0604020202020204" pitchFamily="34" charset="0"/>
              </a:rPr>
              <a:t>спечелените</a:t>
            </a:r>
            <a:r>
              <a:rPr lang="ru-RU" sz="1600" dirty="0" smtClean="0">
                <a:solidFill>
                  <a:srgbClr val="333333"/>
                </a:solidFill>
                <a:latin typeface="Arial" panose="020B0604020202020204" pitchFamily="34" charset="0"/>
              </a:rPr>
              <a:t> </a:t>
            </a:r>
            <a:r>
              <a:rPr lang="ru-RU" sz="1600" dirty="0" err="1" smtClean="0">
                <a:solidFill>
                  <a:srgbClr val="333333"/>
                </a:solidFill>
                <a:latin typeface="Arial" panose="020B0604020202020204" pitchFamily="34" charset="0"/>
              </a:rPr>
              <a:t>печалби</a:t>
            </a:r>
            <a:r>
              <a:rPr lang="ru-RU" sz="1600" dirty="0" smtClean="0">
                <a:solidFill>
                  <a:srgbClr val="333333"/>
                </a:solidFill>
                <a:latin typeface="Arial" panose="020B0604020202020204" pitchFamily="34" charset="0"/>
              </a:rPr>
              <a:t>;</a:t>
            </a:r>
          </a:p>
          <a:p>
            <a:pPr>
              <a:buFont typeface="Arial" panose="020B0604020202020204" pitchFamily="34" charset="0"/>
              <a:buChar char="•"/>
              <a:defRPr/>
            </a:pPr>
            <a:r>
              <a:rPr lang="ru-RU" sz="1600" dirty="0" smtClean="0">
                <a:solidFill>
                  <a:srgbClr val="333333"/>
                </a:solidFill>
                <a:latin typeface="Arial" panose="020B0604020202020204" pitchFamily="34" charset="0"/>
              </a:rPr>
              <a:t>4. </a:t>
            </a:r>
            <a:r>
              <a:rPr lang="ru-RU" sz="1600" dirty="0" err="1" smtClean="0">
                <a:solidFill>
                  <a:srgbClr val="333333"/>
                </a:solidFill>
                <a:latin typeface="Arial" panose="020B0604020202020204" pitchFamily="34" charset="0"/>
              </a:rPr>
              <a:t>тегленията</a:t>
            </a:r>
            <a:r>
              <a:rPr lang="ru-RU" sz="1600" dirty="0" smtClean="0">
                <a:solidFill>
                  <a:srgbClr val="333333"/>
                </a:solidFill>
                <a:latin typeface="Arial" panose="020B0604020202020204" pitchFamily="34" charset="0"/>
              </a:rPr>
              <a:t> на </a:t>
            </a:r>
            <a:r>
              <a:rPr lang="ru-RU" sz="1600" dirty="0" err="1" smtClean="0">
                <a:solidFill>
                  <a:srgbClr val="333333"/>
                </a:solidFill>
                <a:latin typeface="Arial" panose="020B0604020202020204" pitchFamily="34" charset="0"/>
              </a:rPr>
              <a:t>тиражите</a:t>
            </a:r>
            <a:r>
              <a:rPr lang="ru-RU" sz="1600" dirty="0" smtClean="0">
                <a:solidFill>
                  <a:srgbClr val="333333"/>
                </a:solidFill>
                <a:latin typeface="Arial" panose="020B0604020202020204" pitchFamily="34" charset="0"/>
              </a:rPr>
              <a:t>.</a:t>
            </a:r>
          </a:p>
          <a:p>
            <a:pPr>
              <a:buFont typeface="Arial" panose="020B0604020202020204" pitchFamily="34" charset="0"/>
              <a:buChar char="•"/>
              <a:defRPr/>
            </a:pPr>
            <a:r>
              <a:rPr lang="ru-RU" sz="1600" dirty="0" smtClean="0">
                <a:solidFill>
                  <a:srgbClr val="333333"/>
                </a:solidFill>
                <a:latin typeface="Arial" panose="020B0604020202020204" pitchFamily="34" charset="0"/>
              </a:rPr>
              <a:t>(3) </a:t>
            </a:r>
            <a:r>
              <a:rPr lang="ru-RU" sz="1600" dirty="0" err="1" smtClean="0">
                <a:solidFill>
                  <a:srgbClr val="333333"/>
                </a:solidFill>
                <a:latin typeface="Arial" panose="020B0604020202020204" pitchFamily="34" charset="0"/>
              </a:rPr>
              <a:t>Организаторите</a:t>
            </a:r>
            <a:r>
              <a:rPr lang="ru-RU" sz="1600" dirty="0" smtClean="0">
                <a:solidFill>
                  <a:srgbClr val="333333"/>
                </a:solidFill>
                <a:latin typeface="Arial" panose="020B0604020202020204" pitchFamily="34" charset="0"/>
              </a:rPr>
              <a:t> на </a:t>
            </a:r>
            <a:r>
              <a:rPr lang="ru-RU" sz="1600" dirty="0" err="1" smtClean="0">
                <a:solidFill>
                  <a:srgbClr val="333333"/>
                </a:solidFill>
                <a:latin typeface="Arial" panose="020B0604020202020204" pitchFamily="34" charset="0"/>
              </a:rPr>
              <a:t>хазартни</a:t>
            </a:r>
            <a:r>
              <a:rPr lang="ru-RU" sz="1600" dirty="0" smtClean="0">
                <a:solidFill>
                  <a:srgbClr val="333333"/>
                </a:solidFill>
                <a:latin typeface="Arial" panose="020B0604020202020204" pitchFamily="34" charset="0"/>
              </a:rPr>
              <a:t> </a:t>
            </a:r>
            <a:r>
              <a:rPr lang="ru-RU" sz="1600" dirty="0" err="1" smtClean="0">
                <a:solidFill>
                  <a:srgbClr val="333333"/>
                </a:solidFill>
                <a:latin typeface="Arial" panose="020B0604020202020204" pitchFamily="34" charset="0"/>
              </a:rPr>
              <a:t>игри</a:t>
            </a:r>
            <a:r>
              <a:rPr lang="ru-RU" sz="1600" dirty="0" smtClean="0">
                <a:solidFill>
                  <a:srgbClr val="333333"/>
                </a:solidFill>
                <a:latin typeface="Arial" panose="020B0604020202020204" pitchFamily="34" charset="0"/>
              </a:rPr>
              <a:t>, получили </a:t>
            </a:r>
            <a:r>
              <a:rPr lang="ru-RU" sz="1600" dirty="0" err="1" smtClean="0">
                <a:solidFill>
                  <a:srgbClr val="333333"/>
                </a:solidFill>
                <a:latin typeface="Arial" panose="020B0604020202020204" pitchFamily="34" charset="0"/>
              </a:rPr>
              <a:t>лиценз</a:t>
            </a:r>
            <a:r>
              <a:rPr lang="ru-RU" sz="1600" dirty="0" smtClean="0">
                <a:solidFill>
                  <a:srgbClr val="333333"/>
                </a:solidFill>
                <a:latin typeface="Arial" panose="020B0604020202020204" pitchFamily="34" charset="0"/>
              </a:rPr>
              <a:t> по </a:t>
            </a:r>
            <a:r>
              <a:rPr lang="ru-RU" sz="1600" dirty="0" err="1" smtClean="0">
                <a:solidFill>
                  <a:srgbClr val="333333"/>
                </a:solidFill>
                <a:latin typeface="Arial" panose="020B0604020202020204" pitchFamily="34" charset="0"/>
              </a:rPr>
              <a:t>реда</a:t>
            </a:r>
            <a:r>
              <a:rPr lang="ru-RU" sz="1600" dirty="0" smtClean="0">
                <a:solidFill>
                  <a:srgbClr val="333333"/>
                </a:solidFill>
                <a:latin typeface="Arial" panose="020B0604020202020204" pitchFamily="34" charset="0"/>
              </a:rPr>
              <a:t> на </a:t>
            </a:r>
            <a:r>
              <a:rPr lang="ru-RU" sz="1600" dirty="0" err="1" smtClean="0">
                <a:solidFill>
                  <a:srgbClr val="333333"/>
                </a:solidFill>
                <a:latin typeface="Arial" panose="020B0604020202020204" pitchFamily="34" charset="0"/>
              </a:rPr>
              <a:t>този</a:t>
            </a:r>
            <a:r>
              <a:rPr lang="ru-RU" sz="1600" dirty="0" smtClean="0">
                <a:solidFill>
                  <a:srgbClr val="333333"/>
                </a:solidFill>
                <a:latin typeface="Arial" panose="020B0604020202020204" pitchFamily="34" charset="0"/>
              </a:rPr>
              <a:t> закон, </a:t>
            </a:r>
            <a:r>
              <a:rPr lang="ru-RU" sz="1600" dirty="0" err="1" smtClean="0">
                <a:solidFill>
                  <a:srgbClr val="333333"/>
                </a:solidFill>
                <a:latin typeface="Arial" panose="020B0604020202020204" pitchFamily="34" charset="0"/>
              </a:rPr>
              <a:t>имат</a:t>
            </a:r>
            <a:r>
              <a:rPr lang="ru-RU" sz="1600" dirty="0" smtClean="0">
                <a:solidFill>
                  <a:srgbClr val="333333"/>
                </a:solidFill>
                <a:latin typeface="Arial" panose="020B0604020202020204" pitchFamily="34" charset="0"/>
              </a:rPr>
              <a:t> право да </a:t>
            </a:r>
            <a:r>
              <a:rPr lang="ru-RU" sz="1600" dirty="0" err="1" smtClean="0">
                <a:solidFill>
                  <a:srgbClr val="333333"/>
                </a:solidFill>
                <a:latin typeface="Arial" panose="020B0604020202020204" pitchFamily="34" charset="0"/>
              </a:rPr>
              <a:t>спонсорират</a:t>
            </a:r>
            <a:r>
              <a:rPr lang="ru-RU" sz="1600" dirty="0" smtClean="0">
                <a:solidFill>
                  <a:srgbClr val="333333"/>
                </a:solidFill>
                <a:latin typeface="Arial" panose="020B0604020202020204" pitchFamily="34" charset="0"/>
              </a:rPr>
              <a:t> мероприятия, </a:t>
            </a:r>
            <a:r>
              <a:rPr lang="ru-RU" sz="1600" dirty="0" err="1" smtClean="0">
                <a:solidFill>
                  <a:srgbClr val="333333"/>
                </a:solidFill>
                <a:latin typeface="Arial" panose="020B0604020202020204" pitchFamily="34" charset="0"/>
              </a:rPr>
              <a:t>подпомагащи</a:t>
            </a:r>
            <a:r>
              <a:rPr lang="ru-RU" sz="1600" dirty="0" smtClean="0">
                <a:solidFill>
                  <a:srgbClr val="333333"/>
                </a:solidFill>
                <a:latin typeface="Arial" panose="020B0604020202020204" pitchFamily="34" charset="0"/>
              </a:rPr>
              <a:t> спорта, </a:t>
            </a:r>
            <a:r>
              <a:rPr lang="ru-RU" sz="1600" dirty="0" err="1" smtClean="0">
                <a:solidFill>
                  <a:srgbClr val="333333"/>
                </a:solidFill>
                <a:latin typeface="Arial" panose="020B0604020202020204" pitchFamily="34" charset="0"/>
              </a:rPr>
              <a:t>културата</a:t>
            </a:r>
            <a:r>
              <a:rPr lang="ru-RU" sz="1600" dirty="0" smtClean="0">
                <a:solidFill>
                  <a:srgbClr val="333333"/>
                </a:solidFill>
                <a:latin typeface="Arial" panose="020B0604020202020204" pitchFamily="34" charset="0"/>
              </a:rPr>
              <a:t>, </a:t>
            </a:r>
            <a:r>
              <a:rPr lang="ru-RU" sz="1600" dirty="0" err="1" smtClean="0">
                <a:solidFill>
                  <a:srgbClr val="333333"/>
                </a:solidFill>
                <a:latin typeface="Arial" panose="020B0604020202020204" pitchFamily="34" charset="0"/>
              </a:rPr>
              <a:t>здравеопазването</a:t>
            </a:r>
            <a:r>
              <a:rPr lang="ru-RU" sz="1600" dirty="0" smtClean="0">
                <a:solidFill>
                  <a:srgbClr val="333333"/>
                </a:solidFill>
                <a:latin typeface="Arial" panose="020B0604020202020204" pitchFamily="34" charset="0"/>
              </a:rPr>
              <a:t>, </a:t>
            </a:r>
            <a:r>
              <a:rPr lang="ru-RU" sz="1600" dirty="0" err="1" smtClean="0">
                <a:solidFill>
                  <a:srgbClr val="333333"/>
                </a:solidFill>
                <a:latin typeface="Arial" panose="020B0604020202020204" pitchFamily="34" charset="0"/>
              </a:rPr>
              <a:t>образованието</a:t>
            </a:r>
            <a:r>
              <a:rPr lang="ru-RU" sz="1600" dirty="0" smtClean="0">
                <a:solidFill>
                  <a:srgbClr val="333333"/>
                </a:solidFill>
                <a:latin typeface="Arial" panose="020B0604020202020204" pitchFamily="34" charset="0"/>
              </a:rPr>
              <a:t> и </a:t>
            </a:r>
            <a:r>
              <a:rPr lang="ru-RU" sz="1600" dirty="0" err="1" smtClean="0">
                <a:solidFill>
                  <a:srgbClr val="333333"/>
                </a:solidFill>
                <a:latin typeface="Arial" panose="020B0604020202020204" pitchFamily="34" charset="0"/>
              </a:rPr>
              <a:t>социалното</a:t>
            </a:r>
            <a:r>
              <a:rPr lang="ru-RU" sz="1600" dirty="0" smtClean="0">
                <a:solidFill>
                  <a:srgbClr val="333333"/>
                </a:solidFill>
                <a:latin typeface="Arial" panose="020B0604020202020204" pitchFamily="34" charset="0"/>
              </a:rPr>
              <a:t> дело.</a:t>
            </a:r>
          </a:p>
          <a:p>
            <a:pPr marL="0" indent="0">
              <a:buFont typeface="Arial" panose="020B0604020202020204" pitchFamily="34" charset="0"/>
              <a:buNone/>
              <a:defRPr/>
            </a:pPr>
            <a:endParaRPr lang="bg-BG"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лавие 1"/>
          <p:cNvSpPr>
            <a:spLocks noGrp="1"/>
          </p:cNvSpPr>
          <p:nvPr>
            <p:ph type="title"/>
          </p:nvPr>
        </p:nvSpPr>
        <p:spPr>
          <a:xfrm>
            <a:off x="590550" y="1135063"/>
            <a:ext cx="8001000" cy="1031875"/>
          </a:xfrm>
        </p:spPr>
        <p:txBody>
          <a:bodyPr/>
          <a:lstStyle/>
          <a:p>
            <a:pPr algn="ctr" eaLnBrk="1" hangingPunct="1"/>
            <a:r>
              <a:rPr lang="bg-BG" altLang="bg-BG" smtClean="0">
                <a:latin typeface="Comic Sans MS" pitchFamily="66" charset="0"/>
              </a:rPr>
              <a:t>История на хазартните игри</a:t>
            </a:r>
          </a:p>
        </p:txBody>
      </p:sp>
      <p:sp>
        <p:nvSpPr>
          <p:cNvPr id="3" name="Текстов контейнер 2"/>
          <p:cNvSpPr>
            <a:spLocks noGrp="1"/>
          </p:cNvSpPr>
          <p:nvPr>
            <p:ph type="body" sz="half" idx="1"/>
          </p:nvPr>
        </p:nvSpPr>
        <p:spPr>
          <a:xfrm>
            <a:off x="590550" y="1989138"/>
            <a:ext cx="8001000" cy="1511300"/>
          </a:xfrm>
        </p:spPr>
        <p:txBody>
          <a:bodyPr/>
          <a:lstStyle/>
          <a:p>
            <a:pPr marL="0" indent="0" algn="just" eaLnBrk="1" hangingPunct="1">
              <a:buFont typeface="Arial" charset="0"/>
              <a:buNone/>
            </a:pPr>
            <a:r>
              <a:rPr lang="bg-BG" altLang="bg-BG" sz="2000" smtClean="0">
                <a:latin typeface="Comic Sans MS" pitchFamily="66" charset="0"/>
                <a:cs typeface="Times New Roman" pitchFamily="18" charset="0"/>
              </a:rPr>
              <a:t>Хвърлянето на зарове е най-древната хазартна игра. Археологически находки откриват предмети, за чието предназначение се предполага, че представляват древна форма на зарове на възраст 40 хил. години. Изработвани са от глезенната част на кост на овца или куче, наречени „астрагали“.</a:t>
            </a:r>
            <a:endParaRPr lang="bg-BG" altLang="bg-BG" sz="2000" smtClean="0"/>
          </a:p>
        </p:txBody>
      </p:sp>
      <p:pic>
        <p:nvPicPr>
          <p:cNvPr id="52226" name="Picture 2" descr="Свързано изображение"/>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0550" y="3797300"/>
            <a:ext cx="3108325" cy="275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2228" name="Picture 4" descr="Свързано изображение"/>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64163" y="3849688"/>
            <a:ext cx="3227387" cy="275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grpId="0" nodeType="clickEffect">
                                  <p:stCondLst>
                                    <p:cond delay="0"/>
                                  </p:stCondLst>
                                  <p:iterate type="wd">
                                    <p:tmPct val="10000"/>
                                  </p:iterate>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3000"/>
                                        <p:tgtEl>
                                          <p:spTgt spid="3">
                                            <p:txEl>
                                              <p:pRg st="0" end="0"/>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nodeType="clickEffect">
                                  <p:stCondLst>
                                    <p:cond delay="0"/>
                                  </p:stCondLst>
                                  <p:childTnLst>
                                    <p:set>
                                      <p:cBhvr>
                                        <p:cTn id="16" dur="1" fill="hold">
                                          <p:stCondLst>
                                            <p:cond delay="0"/>
                                          </p:stCondLst>
                                        </p:cTn>
                                        <p:tgtEl>
                                          <p:spTgt spid="52226"/>
                                        </p:tgtEl>
                                        <p:attrNameLst>
                                          <p:attrName>style.visibility</p:attrName>
                                        </p:attrNameLst>
                                      </p:cBhvr>
                                      <p:to>
                                        <p:strVal val="visible"/>
                                      </p:to>
                                    </p:set>
                                    <p:animEffect transition="in" filter="fade">
                                      <p:cBhvr>
                                        <p:cTn id="17" dur="3000"/>
                                        <p:tgtEl>
                                          <p:spTgt spid="52226"/>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0" presetClass="entr" presetSubtype="0" fill="hold" nodeType="clickEffect">
                                  <p:stCondLst>
                                    <p:cond delay="0"/>
                                  </p:stCondLst>
                                  <p:childTnLst>
                                    <p:set>
                                      <p:cBhvr>
                                        <p:cTn id="21" dur="1" fill="hold">
                                          <p:stCondLst>
                                            <p:cond delay="0"/>
                                          </p:stCondLst>
                                        </p:cTn>
                                        <p:tgtEl>
                                          <p:spTgt spid="52228"/>
                                        </p:tgtEl>
                                        <p:attrNameLst>
                                          <p:attrName>style.visibility</p:attrName>
                                        </p:attrNameLst>
                                      </p:cBhvr>
                                      <p:to>
                                        <p:strVal val="visible"/>
                                      </p:to>
                                    </p:set>
                                    <p:animEffect transition="in" filter="fade">
                                      <p:cBhvr>
                                        <p:cTn id="22" dur="2000"/>
                                        <p:tgtEl>
                                          <p:spTgt spid="522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Заглавие 1"/>
          <p:cNvSpPr>
            <a:spLocks noGrp="1"/>
          </p:cNvSpPr>
          <p:nvPr>
            <p:ph type="title"/>
          </p:nvPr>
        </p:nvSpPr>
        <p:spPr>
          <a:xfrm>
            <a:off x="590550" y="1135063"/>
            <a:ext cx="8001000" cy="1031875"/>
          </a:xfrm>
        </p:spPr>
        <p:txBody>
          <a:bodyPr/>
          <a:lstStyle/>
          <a:p>
            <a:pPr algn="ctr" eaLnBrk="1" hangingPunct="1"/>
            <a:r>
              <a:rPr lang="bg-BG" altLang="bg-BG" smtClean="0">
                <a:latin typeface="Comic Sans MS" pitchFamily="66" charset="0"/>
              </a:rPr>
              <a:t>История на хазартните игри</a:t>
            </a:r>
          </a:p>
        </p:txBody>
      </p:sp>
      <p:sp>
        <p:nvSpPr>
          <p:cNvPr id="3" name="Текстов контейнер 2"/>
          <p:cNvSpPr>
            <a:spLocks noGrp="1"/>
          </p:cNvSpPr>
          <p:nvPr>
            <p:ph type="body" sz="half" idx="1"/>
          </p:nvPr>
        </p:nvSpPr>
        <p:spPr>
          <a:xfrm>
            <a:off x="590550" y="1989138"/>
            <a:ext cx="8001000" cy="1511300"/>
          </a:xfrm>
        </p:spPr>
        <p:txBody>
          <a:bodyPr/>
          <a:lstStyle/>
          <a:p>
            <a:pPr marL="0" indent="0" algn="just" eaLnBrk="1" hangingPunct="1">
              <a:buFont typeface="Arial" charset="0"/>
              <a:buNone/>
            </a:pPr>
            <a:r>
              <a:rPr lang="bg-BG" altLang="bg-BG" sz="2000" smtClean="0">
                <a:latin typeface="Comic Sans MS" pitchFamily="66" charset="0"/>
                <a:cs typeface="Times New Roman" pitchFamily="18" charset="0"/>
              </a:rPr>
              <a:t>Много е вероятно хората да са ползвали ашици (астрагали) или други древни „зарове“ още в дълбока древност, тогава, когато е трябвало да разделят нещо спечелено със съвместни усилия, но което няма как да се ползва от всички едновременно – кожа, дреха, обувки, накити, оръжие… </a:t>
            </a:r>
            <a:endParaRPr lang="bg-BG" altLang="bg-BG" sz="2000" smtClean="0"/>
          </a:p>
        </p:txBody>
      </p:sp>
      <p:pic>
        <p:nvPicPr>
          <p:cNvPr id="16388" name="Picture 2" descr="Свързано изображение"/>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0550" y="3797300"/>
            <a:ext cx="3108325" cy="275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89" name="Picture 4" descr="Свързано изображение"/>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64163" y="3849688"/>
            <a:ext cx="3227387" cy="275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iterate type="wd">
                                    <p:tmPct val="10000"/>
                                  </p:iterate>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3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лавие 1"/>
          <p:cNvSpPr>
            <a:spLocks noGrp="1"/>
          </p:cNvSpPr>
          <p:nvPr>
            <p:ph type="title"/>
          </p:nvPr>
        </p:nvSpPr>
        <p:spPr>
          <a:xfrm>
            <a:off x="573088" y="860425"/>
            <a:ext cx="8001000" cy="1031875"/>
          </a:xfrm>
        </p:spPr>
        <p:txBody>
          <a:bodyPr/>
          <a:lstStyle/>
          <a:p>
            <a:pPr algn="ctr" eaLnBrk="1" hangingPunct="1"/>
            <a:r>
              <a:rPr lang="bg-BG" altLang="bg-BG" smtClean="0">
                <a:latin typeface="Comic Sans MS" pitchFamily="66" charset="0"/>
              </a:rPr>
              <a:t>Хазартът в древността</a:t>
            </a:r>
          </a:p>
        </p:txBody>
      </p:sp>
      <p:sp>
        <p:nvSpPr>
          <p:cNvPr id="3" name="Текстов контейнер 2"/>
          <p:cNvSpPr>
            <a:spLocks noGrp="1"/>
          </p:cNvSpPr>
          <p:nvPr>
            <p:ph type="body" sz="half" idx="1"/>
          </p:nvPr>
        </p:nvSpPr>
        <p:spPr>
          <a:xfrm>
            <a:off x="250825" y="1858963"/>
            <a:ext cx="3816350" cy="4464050"/>
          </a:xfrm>
        </p:spPr>
        <p:txBody>
          <a:bodyPr/>
          <a:lstStyle/>
          <a:p>
            <a:pPr algn="just" eaLnBrk="1" hangingPunct="1">
              <a:lnSpc>
                <a:spcPct val="110000"/>
              </a:lnSpc>
              <a:spcBef>
                <a:spcPts val="1200"/>
              </a:spcBef>
              <a:spcAft>
                <a:spcPts val="1200"/>
              </a:spcAft>
            </a:pPr>
            <a:r>
              <a:rPr lang="bg-BG" altLang="bg-BG" sz="2200" smtClean="0">
                <a:latin typeface="Comic Sans MS" pitchFamily="66" charset="0"/>
                <a:cs typeface="Times New Roman" pitchFamily="18" charset="0"/>
              </a:rPr>
              <a:t>В Египет са открили предмети на хазартни игри, датиращи от 3500 г. пр. н. е. Рисунки показват как египтяните хвърляли „ашик“ – </a:t>
            </a:r>
            <a:r>
              <a:rPr lang="bg-BG" altLang="bg-BG" sz="2200" smtClean="0">
                <a:solidFill>
                  <a:srgbClr val="181717"/>
                </a:solidFill>
                <a:latin typeface="Comic Sans MS" pitchFamily="66" charset="0"/>
                <a:cs typeface="Times New Roman" pitchFamily="18" charset="0"/>
              </a:rPr>
              <a:t>скочна кост</a:t>
            </a:r>
            <a:r>
              <a:rPr lang="bg-BG" altLang="bg-BG" sz="2200" smtClean="0">
                <a:latin typeface="Comic Sans MS" pitchFamily="66" charset="0"/>
                <a:cs typeface="Times New Roman" pitchFamily="18" charset="0"/>
              </a:rPr>
              <a:t> от агнешки или кози крак. </a:t>
            </a:r>
          </a:p>
        </p:txBody>
      </p:sp>
      <p:pic>
        <p:nvPicPr>
          <p:cNvPr id="53250" name="Picture 2" descr="Резултат с изображение за древен египет"/>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14813" y="1989138"/>
            <a:ext cx="4160837" cy="2160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nodeType="afterGroup">
                            <p:stCondLst>
                              <p:cond delay="500"/>
                            </p:stCondLst>
                            <p:childTnLst>
                              <p:par>
                                <p:cTn id="9" presetID="22" presetClass="entr" presetSubtype="4" fill="hold" nodeType="afterEffect">
                                  <p:stCondLst>
                                    <p:cond delay="0"/>
                                  </p:stCondLst>
                                  <p:iterate type="wd">
                                    <p:tmPct val="10000"/>
                                  </p:iterate>
                                  <p:childTnLst>
                                    <p:set>
                                      <p:cBhvr>
                                        <p:cTn id="10" dur="1" fill="hold">
                                          <p:stCondLst>
                                            <p:cond delay="0"/>
                                          </p:stCondLst>
                                        </p:cTn>
                                        <p:tgtEl>
                                          <p:spTgt spid="3">
                                            <p:txEl>
                                              <p:pRg st="0" end="0"/>
                                            </p:txEl>
                                          </p:spTgt>
                                        </p:tgtEl>
                                        <p:attrNameLst>
                                          <p:attrName>style.visibility</p:attrName>
                                        </p:attrNameLst>
                                      </p:cBhvr>
                                      <p:to>
                                        <p:strVal val="visible"/>
                                      </p:to>
                                    </p:set>
                                    <p:animEffect transition="in" filter="wipe(down)">
                                      <p:cBhvr>
                                        <p:cTn id="11" dur="500"/>
                                        <p:tgtEl>
                                          <p:spTgt spid="3">
                                            <p:txEl>
                                              <p:pRg st="0" end="0"/>
                                            </p:txEl>
                                          </p:spTgt>
                                        </p:tgtEl>
                                      </p:cBhvr>
                                    </p:animEffect>
                                  </p:childTnLst>
                                </p:cTn>
                              </p:par>
                              <p:par>
                                <p:cTn id="12" presetID="10" presetClass="entr" presetSubtype="0" fill="hold" nodeType="withEffect">
                                  <p:stCondLst>
                                    <p:cond delay="0"/>
                                  </p:stCondLst>
                                  <p:childTnLst>
                                    <p:set>
                                      <p:cBhvr>
                                        <p:cTn id="13" dur="1" fill="hold">
                                          <p:stCondLst>
                                            <p:cond delay="0"/>
                                          </p:stCondLst>
                                        </p:cTn>
                                        <p:tgtEl>
                                          <p:spTgt spid="53250"/>
                                        </p:tgtEl>
                                        <p:attrNameLst>
                                          <p:attrName>style.visibility</p:attrName>
                                        </p:attrNameLst>
                                      </p:cBhvr>
                                      <p:to>
                                        <p:strVal val="visible"/>
                                      </p:to>
                                    </p:set>
                                    <p:animEffect transition="in" filter="fade">
                                      <p:cBhvr>
                                        <p:cTn id="14" dur="500"/>
                                        <p:tgtEl>
                                          <p:spTgt spid="532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лавие 1"/>
          <p:cNvSpPr>
            <a:spLocks noGrp="1"/>
          </p:cNvSpPr>
          <p:nvPr>
            <p:ph type="title"/>
          </p:nvPr>
        </p:nvSpPr>
        <p:spPr>
          <a:xfrm>
            <a:off x="573088" y="860425"/>
            <a:ext cx="8001000" cy="1031875"/>
          </a:xfrm>
        </p:spPr>
        <p:txBody>
          <a:bodyPr/>
          <a:lstStyle/>
          <a:p>
            <a:pPr algn="ctr" eaLnBrk="1" hangingPunct="1"/>
            <a:r>
              <a:rPr lang="bg-BG" altLang="bg-BG" smtClean="0">
                <a:latin typeface="Comic Sans MS" pitchFamily="66" charset="0"/>
              </a:rPr>
              <a:t>Хазартът в древността</a:t>
            </a:r>
          </a:p>
        </p:txBody>
      </p:sp>
      <p:sp>
        <p:nvSpPr>
          <p:cNvPr id="3" name="Текстов контейнер 2"/>
          <p:cNvSpPr>
            <a:spLocks noGrp="1"/>
          </p:cNvSpPr>
          <p:nvPr>
            <p:ph type="body" sz="half" idx="1"/>
          </p:nvPr>
        </p:nvSpPr>
        <p:spPr>
          <a:xfrm>
            <a:off x="250825" y="1858963"/>
            <a:ext cx="4089400" cy="4464050"/>
          </a:xfrm>
        </p:spPr>
        <p:txBody>
          <a:bodyPr/>
          <a:lstStyle/>
          <a:p>
            <a:pPr algn="just" eaLnBrk="1" hangingPunct="1">
              <a:lnSpc>
                <a:spcPct val="110000"/>
              </a:lnSpc>
              <a:spcBef>
                <a:spcPts val="1200"/>
              </a:spcBef>
              <a:spcAft>
                <a:spcPts val="1200"/>
              </a:spcAft>
            </a:pPr>
            <a:r>
              <a:rPr lang="bg-BG" altLang="bg-BG" sz="2200" smtClean="0">
                <a:latin typeface="Comic Sans MS" pitchFamily="66" charset="0"/>
                <a:cs typeface="Times New Roman" pitchFamily="18" charset="0"/>
              </a:rPr>
              <a:t>Около 2300 г. пр. н. е. китайците играли игра на късмета с </a:t>
            </a:r>
            <a:r>
              <a:rPr lang="bg-BG" altLang="bg-BG" sz="2200" smtClean="0">
                <a:solidFill>
                  <a:srgbClr val="181717"/>
                </a:solidFill>
                <a:latin typeface="Comic Sans MS" pitchFamily="66" charset="0"/>
                <a:cs typeface="Times New Roman" pitchFamily="18" charset="0"/>
              </a:rPr>
              <a:t>керемиди.</a:t>
            </a:r>
            <a:r>
              <a:rPr lang="bg-BG" altLang="bg-BG" sz="2200" smtClean="0">
                <a:latin typeface="Comic Sans MS" pitchFamily="66" charset="0"/>
                <a:cs typeface="Times New Roman" pitchFamily="18" charset="0"/>
              </a:rPr>
              <a:t> </a:t>
            </a:r>
          </a:p>
        </p:txBody>
      </p:sp>
      <p:pic>
        <p:nvPicPr>
          <p:cNvPr id="6150" name="Картина 5"/>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802188" y="1892300"/>
            <a:ext cx="3413125" cy="2112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nodeType="afterGroup">
                            <p:stCondLst>
                              <p:cond delay="500"/>
                            </p:stCondLst>
                            <p:childTnLst>
                              <p:par>
                                <p:cTn id="9" presetID="22" presetClass="entr" presetSubtype="4" fill="hold" nodeType="after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wipe(down)">
                                      <p:cBhvr>
                                        <p:cTn id="11" dur="500"/>
                                        <p:tgtEl>
                                          <p:spTgt spid="3">
                                            <p:txEl>
                                              <p:pRg st="0" end="0"/>
                                            </p:txEl>
                                          </p:spTgt>
                                        </p:tgtEl>
                                      </p:cBhvr>
                                    </p:animEffect>
                                  </p:childTnLst>
                                </p:cTn>
                              </p:par>
                            </p:childTnLst>
                          </p:cTn>
                        </p:par>
                        <p:par>
                          <p:cTn id="12" fill="hold" nodeType="afterGroup">
                            <p:stCondLst>
                              <p:cond delay="1000"/>
                            </p:stCondLst>
                            <p:childTnLst>
                              <p:par>
                                <p:cTn id="13" presetID="1" presetClass="entr" presetSubtype="0" fill="hold" nodeType="afterEffect">
                                  <p:stCondLst>
                                    <p:cond delay="0"/>
                                  </p:stCondLst>
                                  <p:childTnLst>
                                    <p:set>
                                      <p:cBhvr>
                                        <p:cTn id="14" dur="1" fill="hold">
                                          <p:stCondLst>
                                            <p:cond delay="0"/>
                                          </p:stCondLst>
                                        </p:cTn>
                                        <p:tgtEl>
                                          <p:spTgt spid="615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лавие 1"/>
          <p:cNvSpPr>
            <a:spLocks noGrp="1"/>
          </p:cNvSpPr>
          <p:nvPr>
            <p:ph type="title"/>
          </p:nvPr>
        </p:nvSpPr>
        <p:spPr>
          <a:xfrm>
            <a:off x="573088" y="860425"/>
            <a:ext cx="8001000" cy="1031875"/>
          </a:xfrm>
        </p:spPr>
        <p:txBody>
          <a:bodyPr/>
          <a:lstStyle/>
          <a:p>
            <a:pPr algn="ctr" eaLnBrk="1" hangingPunct="1"/>
            <a:r>
              <a:rPr lang="bg-BG" altLang="bg-BG" smtClean="0">
                <a:latin typeface="Comic Sans MS" pitchFamily="66" charset="0"/>
              </a:rPr>
              <a:t>Хазартът в древността</a:t>
            </a:r>
          </a:p>
        </p:txBody>
      </p:sp>
      <p:sp>
        <p:nvSpPr>
          <p:cNvPr id="3" name="Текстов контейнер 2"/>
          <p:cNvSpPr>
            <a:spLocks noGrp="1"/>
          </p:cNvSpPr>
          <p:nvPr>
            <p:ph type="body" sz="half" idx="1"/>
          </p:nvPr>
        </p:nvSpPr>
        <p:spPr>
          <a:xfrm>
            <a:off x="250825" y="1858963"/>
            <a:ext cx="4089400" cy="4464050"/>
          </a:xfrm>
        </p:spPr>
        <p:txBody>
          <a:bodyPr/>
          <a:lstStyle/>
          <a:p>
            <a:pPr algn="just" eaLnBrk="1" hangingPunct="1">
              <a:lnSpc>
                <a:spcPct val="110000"/>
              </a:lnSpc>
              <a:spcBef>
                <a:spcPts val="1200"/>
              </a:spcBef>
              <a:spcAft>
                <a:spcPts val="1200"/>
              </a:spcAft>
            </a:pPr>
            <a:r>
              <a:rPr lang="bg-BG" altLang="bg-BG" sz="2200" smtClean="0">
                <a:latin typeface="Comic Sans MS" pitchFamily="66" charset="0"/>
                <a:cs typeface="Times New Roman" pitchFamily="18" charset="0"/>
              </a:rPr>
              <a:t>В Древна </a:t>
            </a:r>
            <a:r>
              <a:rPr lang="bg-BG" altLang="bg-BG" sz="2200" smtClean="0">
                <a:solidFill>
                  <a:srgbClr val="181717"/>
                </a:solidFill>
                <a:latin typeface="Comic Sans MS" pitchFamily="66" charset="0"/>
                <a:cs typeface="Times New Roman" pitchFamily="18" charset="0"/>
              </a:rPr>
              <a:t>Индия</a:t>
            </a:r>
            <a:r>
              <a:rPr lang="bg-BG" altLang="bg-BG" sz="2200" smtClean="0">
                <a:latin typeface="Comic Sans MS" pitchFamily="66" charset="0"/>
                <a:cs typeface="Times New Roman" pitchFamily="18" charset="0"/>
              </a:rPr>
              <a:t> по хазарт се увличали всички касти. В староиндийските предания светът се представя като игра на зарове между </a:t>
            </a:r>
            <a:r>
              <a:rPr lang="bg-BG" altLang="bg-BG" sz="2200" smtClean="0">
                <a:solidFill>
                  <a:srgbClr val="181717"/>
                </a:solidFill>
                <a:latin typeface="Comic Sans MS" pitchFamily="66" charset="0"/>
                <a:cs typeface="Times New Roman" pitchFamily="18" charset="0"/>
              </a:rPr>
              <a:t>Шива</a:t>
            </a:r>
            <a:r>
              <a:rPr lang="bg-BG" altLang="bg-BG" sz="2200" smtClean="0">
                <a:latin typeface="Comic Sans MS" pitchFamily="66" charset="0"/>
                <a:cs typeface="Times New Roman" pitchFamily="18" charset="0"/>
              </a:rPr>
              <a:t> и неговата съпруга.</a:t>
            </a:r>
            <a:endParaRPr lang="bg-BG" altLang="bg-BG" sz="1900" smtClean="0"/>
          </a:p>
        </p:txBody>
      </p:sp>
      <p:pic>
        <p:nvPicPr>
          <p:cNvPr id="5" name="Картина 4"/>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686300" y="1919288"/>
            <a:ext cx="3602038" cy="1725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Картина 3"/>
          <p:cNvPicPr>
            <a:picLocks noChangeAspect="1"/>
          </p:cNvPicPr>
          <p:nvPr/>
        </p:nvPicPr>
        <p:blipFill>
          <a:blip r:embed="rId3" cstate="print">
            <a:extLst>
              <a:ext uri="{28A0092B-C50C-407E-A947-70E740481C1C}">
                <a14:useLocalDpi xmlns:a14="http://schemas.microsoft.com/office/drawing/2010/main" val="0"/>
              </a:ext>
            </a:extLst>
          </a:blip>
          <a:srcRect t="25874" b="4626"/>
          <a:stretch>
            <a:fillRect/>
          </a:stretch>
        </p:blipFill>
        <p:spPr bwMode="auto">
          <a:xfrm>
            <a:off x="5715000" y="3860800"/>
            <a:ext cx="2573338" cy="2376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nodeType="afterGroup">
                            <p:stCondLst>
                              <p:cond delay="500"/>
                            </p:stCondLst>
                            <p:childTnLst>
                              <p:par>
                                <p:cTn id="9" presetID="22" presetClass="entr" presetSubtype="4" fill="hold" nodeType="afterEffect">
                                  <p:stCondLst>
                                    <p:cond delay="0"/>
                                  </p:stCondLst>
                                  <p:iterate type="wd">
                                    <p:tmPct val="10000"/>
                                  </p:iterate>
                                  <p:childTnLst>
                                    <p:set>
                                      <p:cBhvr>
                                        <p:cTn id="10" dur="1" fill="hold">
                                          <p:stCondLst>
                                            <p:cond delay="0"/>
                                          </p:stCondLst>
                                        </p:cTn>
                                        <p:tgtEl>
                                          <p:spTgt spid="3">
                                            <p:txEl>
                                              <p:pRg st="0" end="0"/>
                                            </p:txEl>
                                          </p:spTgt>
                                        </p:tgtEl>
                                        <p:attrNameLst>
                                          <p:attrName>style.visibility</p:attrName>
                                        </p:attrNameLst>
                                      </p:cBhvr>
                                      <p:to>
                                        <p:strVal val="visible"/>
                                      </p:to>
                                    </p:set>
                                    <p:animEffect transition="in" filter="wipe(down)">
                                      <p:cBhvr>
                                        <p:cTn id="11" dur="500"/>
                                        <p:tgtEl>
                                          <p:spTgt spid="3">
                                            <p:txEl>
                                              <p:pRg st="0" end="0"/>
                                            </p:txEl>
                                          </p:spTgt>
                                        </p:tgtEl>
                                      </p:cBhvr>
                                    </p:animEffect>
                                  </p:childTnLst>
                                </p:cTn>
                              </p:par>
                              <p:par>
                                <p:cTn id="12" presetID="10" presetClass="entr" presetSubtype="0" fill="hold" nodeType="with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500"/>
                                        <p:tgtEl>
                                          <p:spTgt spid="5"/>
                                        </p:tgtEl>
                                      </p:cBhvr>
                                    </p:animEffect>
                                  </p:childTnLst>
                                </p:cTn>
                              </p:par>
                            </p:childTnLst>
                          </p:cTn>
                        </p:par>
                        <p:par>
                          <p:cTn id="15" fill="hold" nodeType="afterGroup">
                            <p:stCondLst>
                              <p:cond delay="2250"/>
                            </p:stCondLst>
                            <p:childTnLst>
                              <p:par>
                                <p:cTn id="16" presetID="10" presetClass="entr" presetSubtype="0" fill="hold" nodeType="afterEffect">
                                  <p:stCondLst>
                                    <p:cond delay="4000"/>
                                  </p:stCondLst>
                                  <p:childTnLst>
                                    <p:set>
                                      <p:cBhvr>
                                        <p:cTn id="17" dur="1" fill="hold">
                                          <p:stCondLst>
                                            <p:cond delay="0"/>
                                          </p:stCondLst>
                                        </p:cTn>
                                        <p:tgtEl>
                                          <p:spTgt spid="4"/>
                                        </p:tgtEl>
                                        <p:attrNameLst>
                                          <p:attrName>style.visibility</p:attrName>
                                        </p:attrNameLst>
                                      </p:cBhvr>
                                      <p:to>
                                        <p:strVal val="visible"/>
                                      </p:to>
                                    </p:set>
                                    <p:animEffect transition="in" filter="fade">
                                      <p:cBhvr>
                                        <p:cTn id="18" dur="3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Заглавие 1"/>
          <p:cNvSpPr>
            <a:spLocks noGrp="1"/>
          </p:cNvSpPr>
          <p:nvPr>
            <p:ph type="title"/>
          </p:nvPr>
        </p:nvSpPr>
        <p:spPr>
          <a:xfrm>
            <a:off x="250825" y="1125538"/>
            <a:ext cx="8001000" cy="1031875"/>
          </a:xfrm>
        </p:spPr>
        <p:txBody>
          <a:bodyPr/>
          <a:lstStyle/>
          <a:p>
            <a:pPr algn="ctr" eaLnBrk="1" hangingPunct="1"/>
            <a:r>
              <a:rPr lang="bg-BG" altLang="bg-BG" sz="3200" b="1" smtClean="0">
                <a:latin typeface="Comic Sans MS" pitchFamily="66" charset="0"/>
              </a:rPr>
              <a:t>Залагания в древна Гърция</a:t>
            </a:r>
          </a:p>
        </p:txBody>
      </p:sp>
      <p:sp>
        <p:nvSpPr>
          <p:cNvPr id="3" name="Текстов контейнер 2"/>
          <p:cNvSpPr>
            <a:spLocks noGrp="1"/>
          </p:cNvSpPr>
          <p:nvPr>
            <p:ph type="body" sz="half" idx="1"/>
          </p:nvPr>
        </p:nvSpPr>
        <p:spPr>
          <a:xfrm>
            <a:off x="468313" y="1916113"/>
            <a:ext cx="8108950" cy="1800225"/>
          </a:xfrm>
        </p:spPr>
        <p:txBody>
          <a:bodyPr>
            <a:normAutofit fontScale="92500" lnSpcReduction="10000"/>
          </a:bodyPr>
          <a:lstStyle/>
          <a:p>
            <a:pPr algn="just" eaLnBrk="1" hangingPunct="1">
              <a:lnSpc>
                <a:spcPct val="87000"/>
              </a:lnSpc>
              <a:spcAft>
                <a:spcPts val="800"/>
              </a:spcAft>
              <a:buFont typeface="Arial" panose="020B0604020202020204" pitchFamily="34" charset="0"/>
              <a:buChar char="•"/>
              <a:defRPr/>
            </a:pPr>
            <a:r>
              <a:rPr lang="bg-BG" sz="2000" dirty="0" smtClean="0">
                <a:latin typeface="Comic Sans MS" panose="030F0702030302020204" pitchFamily="66" charset="0"/>
                <a:cs typeface="Times New Roman" panose="02020603050405020304" pitchFamily="18" charset="0"/>
              </a:rPr>
              <a:t>Най-старата, позната и днес, хазартна игра е хвърлянето на зарове. Според</a:t>
            </a:r>
            <a:r>
              <a:rPr lang="bg-BG" sz="2000" dirty="0" smtClean="0">
                <a:solidFill>
                  <a:srgbClr val="181717"/>
                </a:solidFill>
                <a:latin typeface="Comic Sans MS" panose="030F0702030302020204" pitchFamily="66" charset="0"/>
                <a:cs typeface="Times New Roman" panose="02020603050405020304" pitchFamily="18" charset="0"/>
              </a:rPr>
              <a:t> </a:t>
            </a:r>
            <a:r>
              <a:rPr lang="bg-BG" sz="2000" dirty="0" err="1" smtClean="0">
                <a:solidFill>
                  <a:srgbClr val="181717"/>
                </a:solidFill>
                <a:latin typeface="Comic Sans MS" panose="030F0702030302020204" pitchFamily="66" charset="0"/>
                <a:cs typeface="Times New Roman" panose="02020603050405020304" pitchFamily="18" charset="0"/>
              </a:rPr>
              <a:t>Софокъл</a:t>
            </a:r>
            <a:r>
              <a:rPr lang="bg-BG" sz="2000" dirty="0" smtClean="0">
                <a:latin typeface="Comic Sans MS" panose="030F0702030302020204" pitchFamily="66" charset="0"/>
                <a:cs typeface="Times New Roman" panose="02020603050405020304" pitchFamily="18" charset="0"/>
              </a:rPr>
              <a:t> те са измислени от гърка </a:t>
            </a:r>
            <a:r>
              <a:rPr lang="bg-BG" sz="2000" dirty="0" err="1" smtClean="0">
                <a:latin typeface="Comic Sans MS" panose="030F0702030302020204" pitchFamily="66" charset="0"/>
                <a:cs typeface="Times New Roman" panose="02020603050405020304" pitchFamily="18" charset="0"/>
              </a:rPr>
              <a:t>Паламедес</a:t>
            </a:r>
            <a:r>
              <a:rPr lang="bg-BG" sz="2000" dirty="0" smtClean="0">
                <a:latin typeface="Comic Sans MS" panose="030F0702030302020204" pitchFamily="66" charset="0"/>
                <a:cs typeface="Times New Roman" panose="02020603050405020304" pitchFamily="18" charset="0"/>
              </a:rPr>
              <a:t> по време на обсадата на  </a:t>
            </a:r>
            <a:r>
              <a:rPr lang="bg-BG" sz="2000" dirty="0" smtClean="0">
                <a:solidFill>
                  <a:srgbClr val="181717"/>
                </a:solidFill>
                <a:latin typeface="Comic Sans MS" panose="030F0702030302020204" pitchFamily="66" charset="0"/>
                <a:cs typeface="Times New Roman" panose="02020603050405020304" pitchFamily="18" charset="0"/>
              </a:rPr>
              <a:t>Троя. Херодот</a:t>
            </a:r>
            <a:r>
              <a:rPr lang="bg-BG" sz="2000" dirty="0" smtClean="0">
                <a:latin typeface="Comic Sans MS" panose="030F0702030302020204" pitchFamily="66" charset="0"/>
                <a:cs typeface="Times New Roman" panose="02020603050405020304" pitchFamily="18" charset="0"/>
              </a:rPr>
              <a:t> разказва, че зарове са използвани и от жреци и магьосници с цел гадаене. В древността гърците са ги смятали за символ на естетиката като за тази цел са изработвали зарове от,</a:t>
            </a:r>
            <a:r>
              <a:rPr lang="bg-BG" sz="2000" dirty="0" smtClean="0">
                <a:solidFill>
                  <a:srgbClr val="181717"/>
                </a:solidFill>
                <a:latin typeface="Comic Sans MS" panose="030F0702030302020204" pitchFamily="66" charset="0"/>
                <a:cs typeface="Times New Roman" panose="02020603050405020304" pitchFamily="18" charset="0"/>
              </a:rPr>
              <a:t> бронз, оникс</a:t>
            </a:r>
            <a:r>
              <a:rPr lang="en-US" sz="2000" dirty="0" smtClean="0">
                <a:solidFill>
                  <a:srgbClr val="181717"/>
                </a:solidFill>
                <a:latin typeface="Comic Sans MS" panose="030F0702030302020204" pitchFamily="66" charset="0"/>
                <a:cs typeface="Times New Roman" panose="02020603050405020304" pitchFamily="18" charset="0"/>
              </a:rPr>
              <a:t>,</a:t>
            </a:r>
            <a:r>
              <a:rPr lang="bg-BG" sz="2000" dirty="0" smtClean="0">
                <a:solidFill>
                  <a:srgbClr val="181717"/>
                </a:solidFill>
                <a:latin typeface="Comic Sans MS" panose="030F0702030302020204" pitchFamily="66" charset="0"/>
                <a:cs typeface="Times New Roman" panose="02020603050405020304" pitchFamily="18" charset="0"/>
              </a:rPr>
              <a:t> алабастър</a:t>
            </a:r>
            <a:r>
              <a:rPr lang="en-US" sz="2000" dirty="0" smtClean="0">
                <a:solidFill>
                  <a:srgbClr val="181717"/>
                </a:solidFill>
                <a:latin typeface="Comic Sans MS" panose="030F0702030302020204" pitchFamily="66" charset="0"/>
                <a:cs typeface="Times New Roman" panose="02020603050405020304" pitchFamily="18" charset="0"/>
              </a:rPr>
              <a:t>,</a:t>
            </a:r>
            <a:r>
              <a:rPr lang="bg-BG" sz="2000" dirty="0" smtClean="0">
                <a:latin typeface="Comic Sans MS" panose="030F0702030302020204" pitchFamily="66" charset="0"/>
                <a:cs typeface="Times New Roman" panose="02020603050405020304" pitchFamily="18" charset="0"/>
              </a:rPr>
              <a:t> говежди рог, </a:t>
            </a:r>
            <a:r>
              <a:rPr lang="bg-BG" sz="2000" dirty="0" smtClean="0">
                <a:solidFill>
                  <a:srgbClr val="181717"/>
                </a:solidFill>
                <a:latin typeface="Comic Sans MS" panose="030F0702030302020204" pitchFamily="66" charset="0"/>
                <a:cs typeface="Times New Roman" panose="02020603050405020304" pitchFamily="18" charset="0"/>
              </a:rPr>
              <a:t>мрамор</a:t>
            </a:r>
            <a:r>
              <a:rPr lang="bg-BG" sz="2000" dirty="0" smtClean="0">
                <a:latin typeface="Comic Sans MS" panose="030F0702030302020204" pitchFamily="66" charset="0"/>
                <a:cs typeface="Times New Roman" panose="02020603050405020304" pitchFamily="18" charset="0"/>
              </a:rPr>
              <a:t> или </a:t>
            </a:r>
            <a:r>
              <a:rPr lang="bg-BG" sz="2000" dirty="0" smtClean="0">
                <a:solidFill>
                  <a:srgbClr val="181717"/>
                </a:solidFill>
                <a:latin typeface="Comic Sans MS" panose="030F0702030302020204" pitchFamily="66" charset="0"/>
                <a:cs typeface="Times New Roman" panose="02020603050405020304" pitchFamily="18" charset="0"/>
              </a:rPr>
              <a:t>слонова кост.</a:t>
            </a:r>
          </a:p>
          <a:p>
            <a:pPr eaLnBrk="1" hangingPunct="1">
              <a:lnSpc>
                <a:spcPct val="70000"/>
              </a:lnSpc>
              <a:buFont typeface="Arial" panose="020B0604020202020204" pitchFamily="34" charset="0"/>
              <a:buChar char="•"/>
              <a:defRPr/>
            </a:pPr>
            <a:endParaRPr lang="bg-BG" sz="500" dirty="0" smtClean="0"/>
          </a:p>
        </p:txBody>
      </p:sp>
      <p:pic>
        <p:nvPicPr>
          <p:cNvPr id="7172" name="Картина 4"/>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665288" y="3860800"/>
            <a:ext cx="5715000" cy="275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170"/>
                                        </p:tgtEl>
                                        <p:attrNameLst>
                                          <p:attrName>style.visibility</p:attrName>
                                        </p:attrNameLst>
                                      </p:cBhvr>
                                      <p:to>
                                        <p:strVal val="visible"/>
                                      </p:to>
                                    </p:set>
                                    <p:animEffect transition="in" filter="fade">
                                      <p:cBhvr>
                                        <p:cTn id="7" dur="500"/>
                                        <p:tgtEl>
                                          <p:spTgt spid="717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8" presetClass="entr" presetSubtype="12" fill="hold" grpId="0" nodeType="clickEffect">
                                  <p:stCondLst>
                                    <p:cond delay="0"/>
                                  </p:stCondLst>
                                  <p:iterate type="wd">
                                    <p:tmPct val="10000"/>
                                  </p:iterate>
                                  <p:childTnLst>
                                    <p:set>
                                      <p:cBhvr>
                                        <p:cTn id="11" dur="1" fill="hold">
                                          <p:stCondLst>
                                            <p:cond delay="0"/>
                                          </p:stCondLst>
                                        </p:cTn>
                                        <p:tgtEl>
                                          <p:spTgt spid="3">
                                            <p:txEl>
                                              <p:pRg st="0" end="0"/>
                                            </p:txEl>
                                          </p:spTgt>
                                        </p:tgtEl>
                                        <p:attrNameLst>
                                          <p:attrName>style.visibility</p:attrName>
                                        </p:attrNameLst>
                                      </p:cBhvr>
                                      <p:to>
                                        <p:strVal val="visible"/>
                                      </p:to>
                                    </p:set>
                                    <p:animEffect transition="in" filter="strips(downLeft)">
                                      <p:cBhvr>
                                        <p:cTn id="12" dur="500"/>
                                        <p:tgtEl>
                                          <p:spTgt spid="3">
                                            <p:txEl>
                                              <p:pRg st="0" end="0"/>
                                            </p:txEl>
                                          </p:spTgt>
                                        </p:tgtEl>
                                      </p:cBhvr>
                                    </p:animEffect>
                                  </p:childTnLst>
                                </p:cTn>
                              </p:par>
                              <p:par>
                                <p:cTn id="13" presetID="6" presetClass="entr" presetSubtype="16" fill="hold" nodeType="withEffect">
                                  <p:stCondLst>
                                    <p:cond delay="0"/>
                                  </p:stCondLst>
                                  <p:childTnLst>
                                    <p:set>
                                      <p:cBhvr>
                                        <p:cTn id="14" dur="1" fill="hold">
                                          <p:stCondLst>
                                            <p:cond delay="0"/>
                                          </p:stCondLst>
                                        </p:cTn>
                                        <p:tgtEl>
                                          <p:spTgt spid="7172"/>
                                        </p:tgtEl>
                                        <p:attrNameLst>
                                          <p:attrName>style.visibility</p:attrName>
                                        </p:attrNameLst>
                                      </p:cBhvr>
                                      <p:to>
                                        <p:strVal val="visible"/>
                                      </p:to>
                                    </p:set>
                                    <p:animEffect transition="in" filter="circle(in)">
                                      <p:cBhvr>
                                        <p:cTn id="15" dur="2000"/>
                                        <p:tgtEl>
                                          <p:spTgt spid="71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0" grpId="0"/>
      <p:bldP spid="3"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лавие 1"/>
          <p:cNvSpPr>
            <a:spLocks noGrp="1"/>
          </p:cNvSpPr>
          <p:nvPr>
            <p:ph type="title"/>
          </p:nvPr>
        </p:nvSpPr>
        <p:spPr>
          <a:xfrm>
            <a:off x="566738" y="1557338"/>
            <a:ext cx="8001000" cy="1031875"/>
          </a:xfrm>
        </p:spPr>
        <p:txBody>
          <a:bodyPr/>
          <a:lstStyle/>
          <a:p>
            <a:r>
              <a:rPr lang="bg-BG" altLang="bg-BG" smtClean="0"/>
              <a:t>Хазарт</a:t>
            </a:r>
          </a:p>
        </p:txBody>
      </p:sp>
      <p:sp>
        <p:nvSpPr>
          <p:cNvPr id="3" name="Текстов контейнер 2"/>
          <p:cNvSpPr>
            <a:spLocks noGrp="1"/>
          </p:cNvSpPr>
          <p:nvPr>
            <p:ph type="body" sz="half" idx="1"/>
          </p:nvPr>
        </p:nvSpPr>
        <p:spPr>
          <a:xfrm>
            <a:off x="566738" y="2708275"/>
            <a:ext cx="3924300" cy="3384550"/>
          </a:xfrm>
        </p:spPr>
        <p:txBody>
          <a:bodyPr/>
          <a:lstStyle/>
          <a:p>
            <a:r>
              <a:rPr lang="ru-RU" altLang="bg-BG" sz="2800" smtClean="0"/>
              <a:t>Всяка игра, в която има залог и може да се получи печалба или да се загуби залога, e хазарт.</a:t>
            </a:r>
            <a:endParaRPr lang="bg-BG" altLang="bg-BG" sz="2800" smtClean="0"/>
          </a:p>
        </p:txBody>
      </p:sp>
      <p:pic>
        <p:nvPicPr>
          <p:cNvPr id="5" name="Контейнер за съдържание 4"/>
          <p:cNvPicPr>
            <a:picLocks noGrp="1" noChangeAspect="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5364163" y="2781300"/>
            <a:ext cx="3146425" cy="1908175"/>
          </a:xfrm>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iterate type="wd">
                                    <p:tmPct val="10000"/>
                                  </p:iterate>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Заглавие 1"/>
          <p:cNvSpPr>
            <a:spLocks noGrp="1"/>
          </p:cNvSpPr>
          <p:nvPr>
            <p:ph type="title"/>
          </p:nvPr>
        </p:nvSpPr>
        <p:spPr>
          <a:xfrm>
            <a:off x="617538" y="1196975"/>
            <a:ext cx="8001000" cy="1031875"/>
          </a:xfrm>
        </p:spPr>
        <p:txBody>
          <a:bodyPr/>
          <a:lstStyle/>
          <a:p>
            <a:pPr algn="ctr" eaLnBrk="1" hangingPunct="1"/>
            <a:r>
              <a:rPr lang="bg-BG" altLang="bg-BG" smtClean="0">
                <a:latin typeface="Comic Sans MS" pitchFamily="66" charset="0"/>
              </a:rPr>
              <a:t>Залозите в древен Рим</a:t>
            </a:r>
          </a:p>
        </p:txBody>
      </p:sp>
      <p:sp>
        <p:nvSpPr>
          <p:cNvPr id="3" name="Текстов контейнер 2"/>
          <p:cNvSpPr>
            <a:spLocks noGrp="1"/>
          </p:cNvSpPr>
          <p:nvPr>
            <p:ph type="body" sz="half" idx="1"/>
          </p:nvPr>
        </p:nvSpPr>
        <p:spPr>
          <a:xfrm>
            <a:off x="617538" y="4724400"/>
            <a:ext cx="8001000" cy="1800225"/>
          </a:xfrm>
        </p:spPr>
        <p:txBody>
          <a:bodyPr/>
          <a:lstStyle/>
          <a:p>
            <a:pPr algn="just" eaLnBrk="1" hangingPunct="1">
              <a:lnSpc>
                <a:spcPct val="70000"/>
              </a:lnSpc>
            </a:pPr>
            <a:r>
              <a:rPr lang="bg-BG" altLang="bg-BG" sz="2200" smtClean="0">
                <a:latin typeface="Comic Sans MS" pitchFamily="66" charset="0"/>
                <a:cs typeface="Times New Roman" pitchFamily="18" charset="0"/>
              </a:rPr>
              <a:t>В Древен Рим Клавдий нагодил структурата на своята колесница така, че да има място, където да хвърля зарове. Калигула дори си позволил да конфискува имуществото на приближените си, за да покрие дълговете си. Според Библията римските войници разиграли одеждите на Христос след разпъването му на кръста. </a:t>
            </a:r>
            <a:endParaRPr lang="bg-BG" altLang="bg-BG" sz="1900" smtClean="0"/>
          </a:p>
        </p:txBody>
      </p:sp>
      <p:pic>
        <p:nvPicPr>
          <p:cNvPr id="8197" name="Картина 6"/>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42988" y="2060575"/>
            <a:ext cx="3533775" cy="2254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Картина 1"/>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219700" y="2078038"/>
            <a:ext cx="2954338" cy="2219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19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197"/>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withGroup">
                            <p:stCondLst>
                              <p:cond delay="0"/>
                            </p:stCondLst>
                            <p:childTnLst>
                              <p:par>
                                <p:cTn id="11" presetID="22" presetClass="entr" presetSubtype="4" fill="hold" nodeType="clickEffect">
                                  <p:stCondLst>
                                    <p:cond delay="0"/>
                                  </p:stCondLst>
                                  <p:iterate type="wd">
                                    <p:tmPct val="10000"/>
                                  </p:iterate>
                                  <p:childTnLst>
                                    <p:set>
                                      <p:cBhvr>
                                        <p:cTn id="12" dur="1" fill="hold">
                                          <p:stCondLst>
                                            <p:cond delay="0"/>
                                          </p:stCondLst>
                                        </p:cTn>
                                        <p:tgtEl>
                                          <p:spTgt spid="3">
                                            <p:txEl>
                                              <p:pRg st="0" end="0"/>
                                            </p:txEl>
                                          </p:spTgt>
                                        </p:tgtEl>
                                        <p:attrNameLst>
                                          <p:attrName>style.visibility</p:attrName>
                                        </p:attrNameLst>
                                      </p:cBhvr>
                                      <p:to>
                                        <p:strVal val="visible"/>
                                      </p:to>
                                    </p:set>
                                    <p:animEffect transition="in" filter="wipe(down)">
                                      <p:cBhvr>
                                        <p:cTn id="13" dur="500"/>
                                        <p:tgtEl>
                                          <p:spTgt spid="3">
                                            <p:txEl>
                                              <p:pRg st="0" end="0"/>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fade">
                                      <p:cBhvr>
                                        <p:cTn id="16" dur="3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лавие 1"/>
          <p:cNvSpPr>
            <a:spLocks noGrp="1"/>
          </p:cNvSpPr>
          <p:nvPr>
            <p:ph type="title"/>
          </p:nvPr>
        </p:nvSpPr>
        <p:spPr>
          <a:xfrm>
            <a:off x="547688" y="1341438"/>
            <a:ext cx="8001000" cy="574675"/>
          </a:xfrm>
        </p:spPr>
        <p:txBody>
          <a:bodyPr/>
          <a:lstStyle/>
          <a:p>
            <a:pPr algn="ctr"/>
            <a:r>
              <a:rPr lang="bg-BG" altLang="bg-BG" b="1" smtClean="0"/>
              <a:t>Късметът на индианците</a:t>
            </a:r>
          </a:p>
        </p:txBody>
      </p:sp>
      <p:sp>
        <p:nvSpPr>
          <p:cNvPr id="3" name="Текстов контейнер 2"/>
          <p:cNvSpPr>
            <a:spLocks noGrp="1"/>
          </p:cNvSpPr>
          <p:nvPr>
            <p:ph type="body" sz="half" idx="1"/>
          </p:nvPr>
        </p:nvSpPr>
        <p:spPr>
          <a:xfrm>
            <a:off x="4521200" y="2582863"/>
            <a:ext cx="4048125" cy="2016125"/>
          </a:xfrm>
        </p:spPr>
        <p:txBody>
          <a:bodyPr/>
          <a:lstStyle/>
          <a:p>
            <a:pPr algn="just"/>
            <a:r>
              <a:rPr lang="bg-BG" altLang="bg-BG" sz="2000" smtClean="0">
                <a:latin typeface="Comic Sans MS" pitchFamily="66" charset="0"/>
                <a:cs typeface="Times New Roman" pitchFamily="18" charset="0"/>
              </a:rPr>
              <a:t>Индианците в Америка вярвали, че игрите на късмета са измислени от боговете. Те смятали, че страните на плоски камъни, боядисани в бял или черен цвят, могат да предсказват плодовитостта на реколтите и бъдещето на сериозно болните членове на племето.</a:t>
            </a:r>
            <a:endParaRPr lang="bg-BG" altLang="bg-BG" sz="2000" smtClean="0"/>
          </a:p>
        </p:txBody>
      </p:sp>
      <p:pic>
        <p:nvPicPr>
          <p:cNvPr id="5" name="Картина 4"/>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47688" y="2582863"/>
            <a:ext cx="3816350" cy="2862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childTnLst>
                          </p:cTn>
                        </p:par>
                        <p:par>
                          <p:cTn id="8" fill="hold" nodeType="afterGroup">
                            <p:stCondLst>
                              <p:cond delay="1000"/>
                            </p:stCondLst>
                            <p:childTnLst>
                              <p:par>
                                <p:cTn id="9" presetID="10" presetClass="entr" presetSubtype="0" fill="hold" nodeType="afterEffect">
                                  <p:stCondLst>
                                    <p:cond delay="0"/>
                                  </p:stCondLst>
                                  <p:iterate type="wd">
                                    <p:tmPct val="10000"/>
                                  </p:iterate>
                                  <p:childTnLst>
                                    <p:set>
                                      <p:cBhvr>
                                        <p:cTn id="10" dur="1" fill="hold">
                                          <p:stCondLst>
                                            <p:cond delay="0"/>
                                          </p:stCondLst>
                                        </p:cTn>
                                        <p:tgtEl>
                                          <p:spTgt spid="3">
                                            <p:txEl>
                                              <p:pRg st="0" end="0"/>
                                            </p:txEl>
                                          </p:spTgt>
                                        </p:tgtEl>
                                        <p:attrNameLst>
                                          <p:attrName>style.visibility</p:attrName>
                                        </p:attrNameLst>
                                      </p:cBhvr>
                                      <p:to>
                                        <p:strVal val="visible"/>
                                      </p:to>
                                    </p:set>
                                    <p:animEffect transition="in" filter="fade">
                                      <p:cBhvr>
                                        <p:cTn id="11" dur="2000"/>
                                        <p:tgtEl>
                                          <p:spTgt spid="3">
                                            <p:txEl>
                                              <p:pRg st="0" end="0"/>
                                            </p:txEl>
                                          </p:spTgt>
                                        </p:tgtEl>
                                      </p:cBhvr>
                                    </p:animEffect>
                                  </p:childTnLst>
                                </p:cTn>
                              </p:par>
                            </p:childTnLst>
                          </p:cTn>
                        </p:par>
                      </p:childTnLst>
                    </p:cTn>
                  </p:par>
                  <p:par>
                    <p:cTn id="12" fill="hold" nodeType="clickPar">
                      <p:stCondLst>
                        <p:cond delay="indefinite"/>
                      </p:stCondLst>
                      <p:childTnLst>
                        <p:par>
                          <p:cTn id="13" fill="hold" nodeType="withGroup">
                            <p:stCondLst>
                              <p:cond delay="0"/>
                            </p:stCondLst>
                            <p:childTnLst>
                              <p:par>
                                <p:cTn id="14" presetID="10" presetClass="entr" presetSubtype="0" fill="hold" nodeType="click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5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Текстов контейнер 2"/>
          <p:cNvSpPr>
            <a:spLocks noGrp="1"/>
          </p:cNvSpPr>
          <p:nvPr>
            <p:ph type="body" sz="half" idx="1"/>
          </p:nvPr>
        </p:nvSpPr>
        <p:spPr>
          <a:xfrm>
            <a:off x="755650" y="3573463"/>
            <a:ext cx="8064500" cy="2663825"/>
          </a:xfrm>
        </p:spPr>
        <p:txBody>
          <a:bodyPr/>
          <a:lstStyle/>
          <a:p>
            <a:pPr algn="just">
              <a:lnSpc>
                <a:spcPct val="107000"/>
              </a:lnSpc>
              <a:spcAft>
                <a:spcPts val="800"/>
              </a:spcAft>
            </a:pPr>
            <a:r>
              <a:rPr lang="bg-BG" altLang="bg-BG" sz="1600" smtClean="0">
                <a:latin typeface="Comic Sans MS" pitchFamily="66" charset="0"/>
                <a:cs typeface="Times New Roman" pitchFamily="18" charset="0"/>
              </a:rPr>
              <a:t>Залозите освен пари, имущество, роби имали и доста екзотичен и странен характер. Италианските гондолиери залагали години от живота си, индианците плащали дълговете си като отрязвали пръстите си или жертвали живота си в името на боговете, а в Китай си залагали дори ушите. Заровете били изместени от друга игра – рулетката. Тя е позната още от френския двор или играта „роли-поли“ в Англия, но завладява света по-късно. Първоначално казината в Европа се използвали като зали за музика и танци. Буржоазията обаче се нуждаела от места за развлечения. За да харчат парите си новобогаташите монтирали лъскави машини за хазарт в залите, в които се забавлявали. Прочутото казино в Монте Карло е основано през 1861 г.</a:t>
            </a:r>
          </a:p>
          <a:p>
            <a:endParaRPr lang="bg-BG" altLang="bg-BG" sz="1400" smtClean="0">
              <a:latin typeface="Comic Sans MS" pitchFamily="66" charset="0"/>
            </a:endParaRPr>
          </a:p>
        </p:txBody>
      </p:sp>
      <p:pic>
        <p:nvPicPr>
          <p:cNvPr id="5" name="Картина 4"/>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755650" y="1654175"/>
            <a:ext cx="3671888" cy="1703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Картина 5"/>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364163" y="1654175"/>
            <a:ext cx="3240087" cy="170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iterate type="wd">
                                    <p:tmPct val="10000"/>
                                  </p:iterate>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0"/>
                                        <p:tgtEl>
                                          <p:spTgt spid="5"/>
                                        </p:tgtEl>
                                      </p:cBhvr>
                                    </p:animEffect>
                                  </p:childTnLst>
                                </p:cTn>
                              </p:par>
                              <p:par>
                                <p:cTn id="11" presetID="14" presetClass="entr" presetSubtype="1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randombar(horizontal)">
                                      <p:cBhvr>
                                        <p:cTn id="13" dur="5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Текстов контейнер 2"/>
          <p:cNvSpPr>
            <a:spLocks noGrp="1"/>
          </p:cNvSpPr>
          <p:nvPr>
            <p:ph type="body" sz="half" idx="1"/>
          </p:nvPr>
        </p:nvSpPr>
        <p:spPr>
          <a:xfrm>
            <a:off x="566738" y="1844675"/>
            <a:ext cx="8001000" cy="1655763"/>
          </a:xfrm>
        </p:spPr>
        <p:txBody>
          <a:bodyPr/>
          <a:lstStyle/>
          <a:p>
            <a:pPr algn="just">
              <a:lnSpc>
                <a:spcPct val="107000"/>
              </a:lnSpc>
              <a:spcAft>
                <a:spcPts val="800"/>
              </a:spcAft>
            </a:pPr>
            <a:r>
              <a:rPr lang="bg-BG" altLang="bg-BG" sz="1600" smtClean="0">
                <a:latin typeface="Comic Sans MS" pitchFamily="66" charset="0"/>
                <a:cs typeface="Times New Roman" pitchFamily="18" charset="0"/>
              </a:rPr>
              <a:t>В САЩ Джордж Вашингтон закупил първия билет за федералната лотария, която стартирала през 1793 г. Целта и била да спонсорира финансово развитието на новата държава. През 1830 г. в САЩ имало вече над 420 вида лотарии. За да се спасят от Голямата депресия, през 1931 г. жителите на Невада извоюват получаването на разрешение за легална хазартна дейност в Лас Вегас. </a:t>
            </a:r>
          </a:p>
          <a:p>
            <a:endParaRPr lang="bg-BG" altLang="bg-BG" sz="1600" smtClean="0">
              <a:latin typeface="Comic Sans MS" pitchFamily="66" charset="0"/>
            </a:endParaRPr>
          </a:p>
        </p:txBody>
      </p:sp>
      <p:pic>
        <p:nvPicPr>
          <p:cNvPr id="5" name="Картина 4"/>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758950" y="3933825"/>
            <a:ext cx="5616575" cy="166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iterate type="wd">
                                    <p:tmPct val="10000"/>
                                  </p:iterate>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42" presetClass="entr" presetSubtype="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0"/>
                                        <p:tgtEl>
                                          <p:spTgt spid="5"/>
                                        </p:tgtEl>
                                      </p:cBhvr>
                                    </p:animEffect>
                                    <p:anim calcmode="lin" valueType="num">
                                      <p:cBhvr>
                                        <p:cTn id="11" dur="5000" fill="hold"/>
                                        <p:tgtEl>
                                          <p:spTgt spid="5"/>
                                        </p:tgtEl>
                                        <p:attrNameLst>
                                          <p:attrName>ppt_x</p:attrName>
                                        </p:attrNameLst>
                                      </p:cBhvr>
                                      <p:tavLst>
                                        <p:tav tm="0">
                                          <p:val>
                                            <p:strVal val="#ppt_x"/>
                                          </p:val>
                                        </p:tav>
                                        <p:tav tm="100000">
                                          <p:val>
                                            <p:strVal val="#ppt_x"/>
                                          </p:val>
                                        </p:tav>
                                      </p:tavLst>
                                    </p:anim>
                                    <p:anim calcmode="lin" valueType="num">
                                      <p:cBhvr>
                                        <p:cTn id="12" dur="5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Заглавие 1"/>
          <p:cNvSpPr>
            <a:spLocks noGrp="1"/>
          </p:cNvSpPr>
          <p:nvPr>
            <p:ph type="title"/>
          </p:nvPr>
        </p:nvSpPr>
        <p:spPr>
          <a:xfrm>
            <a:off x="566738" y="2036763"/>
            <a:ext cx="8326437" cy="1031875"/>
          </a:xfrm>
        </p:spPr>
        <p:txBody>
          <a:bodyPr/>
          <a:lstStyle/>
          <a:p>
            <a:r>
              <a:rPr lang="ru-RU" altLang="bg-BG" b="1" smtClean="0"/>
              <a:t>Фактори, улесняващи </a:t>
            </a:r>
            <a:r>
              <a:rPr lang="ru-RU" altLang="bg-BG" smtClean="0">
                <a:latin typeface="Comic Sans MS" pitchFamily="66" charset="0"/>
              </a:rPr>
              <a:t>развитието</a:t>
            </a:r>
            <a:r>
              <a:rPr lang="ru-RU" altLang="bg-BG" b="1" smtClean="0"/>
              <a:t> на патологичен хазарт</a:t>
            </a:r>
            <a:br>
              <a:rPr lang="ru-RU" altLang="bg-BG" b="1" smtClean="0"/>
            </a:br>
            <a:r>
              <a:rPr lang="ru-RU" altLang="bg-BG" smtClean="0"/>
              <a:t/>
            </a:r>
            <a:br>
              <a:rPr lang="ru-RU" altLang="bg-BG" smtClean="0"/>
            </a:br>
            <a:endParaRPr lang="bg-BG" altLang="bg-BG" smtClean="0"/>
          </a:p>
        </p:txBody>
      </p:sp>
      <p:sp>
        <p:nvSpPr>
          <p:cNvPr id="3" name="Текстов контейнер 2"/>
          <p:cNvSpPr>
            <a:spLocks noGrp="1"/>
          </p:cNvSpPr>
          <p:nvPr>
            <p:ph type="body" sz="half" idx="1"/>
          </p:nvPr>
        </p:nvSpPr>
        <p:spPr>
          <a:xfrm>
            <a:off x="566738" y="2708275"/>
            <a:ext cx="8037512" cy="3384550"/>
          </a:xfrm>
        </p:spPr>
        <p:txBody>
          <a:bodyPr/>
          <a:lstStyle/>
          <a:p>
            <a:r>
              <a:rPr lang="ru-RU" altLang="bg-BG" smtClean="0">
                <a:latin typeface="Comic Sans MS" pitchFamily="66" charset="0"/>
              </a:rPr>
              <a:t>ниска хазартна култура</a:t>
            </a:r>
          </a:p>
          <a:p>
            <a:r>
              <a:rPr lang="ru-RU" altLang="bg-BG" smtClean="0">
                <a:latin typeface="Comic Sans MS" pitchFamily="66" charset="0"/>
              </a:rPr>
              <a:t>обществени сътресения, водещи до финансово обедняване</a:t>
            </a:r>
          </a:p>
          <a:p>
            <a:r>
              <a:rPr lang="ru-RU" altLang="bg-BG" smtClean="0">
                <a:latin typeface="Comic Sans MS" pitchFamily="66" charset="0"/>
              </a:rPr>
              <a:t>достъпност и легалност на хазартната игра;</a:t>
            </a:r>
          </a:p>
          <a:p>
            <a:r>
              <a:rPr lang="ru-RU" altLang="bg-BG" smtClean="0">
                <a:latin typeface="Comic Sans MS" pitchFamily="66" charset="0"/>
              </a:rPr>
              <a:t>липса на протекции и организране лечението на рисковите групи;</a:t>
            </a:r>
          </a:p>
          <a:p>
            <a:r>
              <a:rPr lang="ru-RU" altLang="bg-BG" smtClean="0">
                <a:latin typeface="Comic Sans MS" pitchFamily="66" charset="0"/>
              </a:rPr>
              <a:t>нагласи, улесняващи игра на хазарт;</a:t>
            </a:r>
          </a:p>
          <a:p>
            <a:endParaRPr lang="bg-BG" altLang="bg-BG" smtClean="0">
              <a:latin typeface="Comic Sans MS"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afterEffect">
                                  <p:stCondLst>
                                    <p:cond delay="0"/>
                                  </p:stCondLst>
                                  <p:iterate type="wd">
                                    <p:tmPct val="35000"/>
                                  </p:iterate>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childTnLst>
                                </p:cTn>
                              </p:par>
                            </p:childTnLst>
                          </p:cTn>
                        </p:par>
                        <p:par>
                          <p:cTn id="8" fill="hold" nodeType="afterGroup">
                            <p:stCondLst>
                              <p:cond delay="1700"/>
                            </p:stCondLst>
                            <p:childTnLst>
                              <p:par>
                                <p:cTn id="9" presetID="10" presetClass="entr" presetSubtype="0" fill="hold" nodeType="afterEffect">
                                  <p:stCondLst>
                                    <p:cond delay="0"/>
                                  </p:stCondLst>
                                  <p:iterate type="wd">
                                    <p:tmPct val="35000"/>
                                  </p:iterate>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1000"/>
                                        <p:tgtEl>
                                          <p:spTgt spid="3">
                                            <p:txEl>
                                              <p:pRg st="1" end="1"/>
                                            </p:txEl>
                                          </p:spTgt>
                                        </p:tgtEl>
                                      </p:cBhvr>
                                    </p:animEffect>
                                  </p:childTnLst>
                                </p:cTn>
                              </p:par>
                            </p:childTnLst>
                          </p:cTn>
                        </p:par>
                        <p:par>
                          <p:cTn id="12" fill="hold" nodeType="afterGroup">
                            <p:stCondLst>
                              <p:cond delay="4800"/>
                            </p:stCondLst>
                            <p:childTnLst>
                              <p:par>
                                <p:cTn id="13" presetID="10" presetClass="entr" presetSubtype="0" fill="hold" nodeType="afterEffect">
                                  <p:stCondLst>
                                    <p:cond delay="0"/>
                                  </p:stCondLst>
                                  <p:iterate type="wd">
                                    <p:tmPct val="35000"/>
                                  </p:iterate>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1000"/>
                                        <p:tgtEl>
                                          <p:spTgt spid="3">
                                            <p:txEl>
                                              <p:pRg st="2" end="2"/>
                                            </p:txEl>
                                          </p:spTgt>
                                        </p:tgtEl>
                                      </p:cBhvr>
                                    </p:animEffect>
                                  </p:childTnLst>
                                </p:cTn>
                              </p:par>
                            </p:childTnLst>
                          </p:cTn>
                        </p:par>
                        <p:par>
                          <p:cTn id="16" fill="hold" nodeType="afterGroup">
                            <p:stCondLst>
                              <p:cond delay="7900"/>
                            </p:stCondLst>
                            <p:childTnLst>
                              <p:par>
                                <p:cTn id="17" presetID="10" presetClass="entr" presetSubtype="0" fill="hold" nodeType="afterEffect">
                                  <p:stCondLst>
                                    <p:cond delay="0"/>
                                  </p:stCondLst>
                                  <p:iterate type="wd">
                                    <p:tmPct val="35000"/>
                                  </p:iterate>
                                  <p:childTnLst>
                                    <p:set>
                                      <p:cBhvr>
                                        <p:cTn id="18" dur="1" fill="hold">
                                          <p:stCondLst>
                                            <p:cond delay="0"/>
                                          </p:stCondLst>
                                        </p:cTn>
                                        <p:tgtEl>
                                          <p:spTgt spid="3">
                                            <p:txEl>
                                              <p:pRg st="3" end="3"/>
                                            </p:txEl>
                                          </p:spTgt>
                                        </p:tgtEl>
                                        <p:attrNameLst>
                                          <p:attrName>style.visibility</p:attrName>
                                        </p:attrNameLst>
                                      </p:cBhvr>
                                      <p:to>
                                        <p:strVal val="visible"/>
                                      </p:to>
                                    </p:set>
                                    <p:animEffect transition="in" filter="fade">
                                      <p:cBhvr>
                                        <p:cTn id="19" dur="1000"/>
                                        <p:tgtEl>
                                          <p:spTgt spid="3">
                                            <p:txEl>
                                              <p:pRg st="3" end="3"/>
                                            </p:txEl>
                                          </p:spTgt>
                                        </p:tgtEl>
                                      </p:cBhvr>
                                    </p:animEffect>
                                  </p:childTnLst>
                                </p:cTn>
                              </p:par>
                            </p:childTnLst>
                          </p:cTn>
                        </p:par>
                        <p:par>
                          <p:cTn id="20" fill="hold" nodeType="afterGroup">
                            <p:stCondLst>
                              <p:cond delay="12050"/>
                            </p:stCondLst>
                            <p:childTnLst>
                              <p:par>
                                <p:cTn id="21" presetID="10" presetClass="entr" presetSubtype="0" fill="hold" nodeType="afterEffect">
                                  <p:stCondLst>
                                    <p:cond delay="0"/>
                                  </p:stCondLst>
                                  <p:iterate type="wd">
                                    <p:tmPct val="35000"/>
                                  </p:iterate>
                                  <p:childTnLst>
                                    <p:set>
                                      <p:cBhvr>
                                        <p:cTn id="22" dur="1" fill="hold">
                                          <p:stCondLst>
                                            <p:cond delay="0"/>
                                          </p:stCondLst>
                                        </p:cTn>
                                        <p:tgtEl>
                                          <p:spTgt spid="3">
                                            <p:txEl>
                                              <p:pRg st="4" end="4"/>
                                            </p:txEl>
                                          </p:spTgt>
                                        </p:tgtEl>
                                        <p:attrNameLst>
                                          <p:attrName>style.visibility</p:attrName>
                                        </p:attrNameLst>
                                      </p:cBhvr>
                                      <p:to>
                                        <p:strVal val="visible"/>
                                      </p:to>
                                    </p:set>
                                    <p:animEffect transition="in" filter="fade">
                                      <p:cBhvr>
                                        <p:cTn id="23" dur="10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Заглавие 1"/>
          <p:cNvSpPr>
            <a:spLocks noGrp="1"/>
          </p:cNvSpPr>
          <p:nvPr>
            <p:ph type="title"/>
          </p:nvPr>
        </p:nvSpPr>
        <p:spPr>
          <a:xfrm>
            <a:off x="566738" y="2036763"/>
            <a:ext cx="8326437" cy="1031875"/>
          </a:xfrm>
        </p:spPr>
        <p:txBody>
          <a:bodyPr/>
          <a:lstStyle/>
          <a:p>
            <a:r>
              <a:rPr lang="ru-RU" altLang="bg-BG" b="1" smtClean="0"/>
              <a:t>Фактори, улесняващи </a:t>
            </a:r>
            <a:r>
              <a:rPr lang="ru-RU" altLang="bg-BG" smtClean="0">
                <a:latin typeface="Comic Sans MS" pitchFamily="66" charset="0"/>
              </a:rPr>
              <a:t>развитието</a:t>
            </a:r>
            <a:r>
              <a:rPr lang="ru-RU" altLang="bg-BG" b="1" smtClean="0"/>
              <a:t> на патологичен хазарт</a:t>
            </a:r>
            <a:br>
              <a:rPr lang="ru-RU" altLang="bg-BG" b="1" smtClean="0"/>
            </a:br>
            <a:r>
              <a:rPr lang="ru-RU" altLang="bg-BG" smtClean="0"/>
              <a:t/>
            </a:r>
            <a:br>
              <a:rPr lang="ru-RU" altLang="bg-BG" smtClean="0"/>
            </a:br>
            <a:endParaRPr lang="bg-BG" altLang="bg-BG" smtClean="0"/>
          </a:p>
        </p:txBody>
      </p:sp>
      <p:sp>
        <p:nvSpPr>
          <p:cNvPr id="3" name="Текстов контейнер 2"/>
          <p:cNvSpPr>
            <a:spLocks noGrp="1"/>
          </p:cNvSpPr>
          <p:nvPr>
            <p:ph type="body" sz="half" idx="1"/>
          </p:nvPr>
        </p:nvSpPr>
        <p:spPr>
          <a:xfrm>
            <a:off x="566738" y="2708275"/>
            <a:ext cx="8037512" cy="3384550"/>
          </a:xfrm>
        </p:spPr>
        <p:txBody>
          <a:bodyPr/>
          <a:lstStyle/>
          <a:p>
            <a:r>
              <a:rPr lang="ru-RU" altLang="bg-BG" smtClean="0"/>
              <a:t>употреба на алкохол или друго психоактивно вещество, създаващо зависимост;</a:t>
            </a:r>
          </a:p>
          <a:p>
            <a:r>
              <a:rPr lang="ru-RU" altLang="bg-BG" smtClean="0"/>
              <a:t>внезапно придобиване на пари;</a:t>
            </a:r>
          </a:p>
          <a:p>
            <a:r>
              <a:rPr lang="ru-RU" altLang="bg-BG" smtClean="0"/>
              <a:t>бедност;</a:t>
            </a:r>
          </a:p>
          <a:p>
            <a:r>
              <a:rPr lang="ru-RU" altLang="bg-BG" smtClean="0"/>
              <a:t>финансова подкрепа при случаи на много големи загуби;</a:t>
            </a:r>
          </a:p>
          <a:p>
            <a:r>
              <a:rPr lang="ru-RU" altLang="bg-BG" smtClean="0"/>
              <a:t>лични трагедии и разочарования</a:t>
            </a:r>
          </a:p>
          <a:p>
            <a:endParaRPr lang="bg-BG" altLang="bg-BG" smtClean="0">
              <a:latin typeface="Comic Sans MS"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afterEffect">
                                  <p:stCondLst>
                                    <p:cond delay="0"/>
                                  </p:stCondLst>
                                  <p:iterate type="wd">
                                    <p:tmPct val="35000"/>
                                  </p:iterate>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childTnLst>
                                </p:cTn>
                              </p:par>
                            </p:childTnLst>
                          </p:cTn>
                        </p:par>
                        <p:par>
                          <p:cTn id="8" fill="hold" nodeType="afterGroup">
                            <p:stCondLst>
                              <p:cond delay="4500"/>
                            </p:stCondLst>
                            <p:childTnLst>
                              <p:par>
                                <p:cTn id="9" presetID="10" presetClass="entr" presetSubtype="0" fill="hold" nodeType="afterEffect">
                                  <p:stCondLst>
                                    <p:cond delay="0"/>
                                  </p:stCondLst>
                                  <p:iterate type="wd">
                                    <p:tmPct val="35000"/>
                                  </p:iterate>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1000"/>
                                        <p:tgtEl>
                                          <p:spTgt spid="3">
                                            <p:txEl>
                                              <p:pRg st="1" end="1"/>
                                            </p:txEl>
                                          </p:spTgt>
                                        </p:tgtEl>
                                      </p:cBhvr>
                                    </p:animEffect>
                                  </p:childTnLst>
                                </p:cTn>
                              </p:par>
                            </p:childTnLst>
                          </p:cTn>
                        </p:par>
                        <p:par>
                          <p:cTn id="12" fill="hold" nodeType="afterGroup">
                            <p:stCondLst>
                              <p:cond delay="6900"/>
                            </p:stCondLst>
                            <p:childTnLst>
                              <p:par>
                                <p:cTn id="13" presetID="10" presetClass="entr" presetSubtype="0" fill="hold" nodeType="afterEffect">
                                  <p:stCondLst>
                                    <p:cond delay="0"/>
                                  </p:stCondLst>
                                  <p:iterate type="wd">
                                    <p:tmPct val="35000"/>
                                  </p:iterate>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1000"/>
                                        <p:tgtEl>
                                          <p:spTgt spid="3">
                                            <p:txEl>
                                              <p:pRg st="2" end="2"/>
                                            </p:txEl>
                                          </p:spTgt>
                                        </p:tgtEl>
                                      </p:cBhvr>
                                    </p:animEffect>
                                  </p:childTnLst>
                                </p:cTn>
                              </p:par>
                            </p:childTnLst>
                          </p:cTn>
                        </p:par>
                        <p:par>
                          <p:cTn id="16" fill="hold" nodeType="afterGroup">
                            <p:stCondLst>
                              <p:cond delay="8250"/>
                            </p:stCondLst>
                            <p:childTnLst>
                              <p:par>
                                <p:cTn id="17" presetID="10" presetClass="entr" presetSubtype="0" fill="hold" nodeType="afterEffect">
                                  <p:stCondLst>
                                    <p:cond delay="0"/>
                                  </p:stCondLst>
                                  <p:iterate type="wd">
                                    <p:tmPct val="35000"/>
                                  </p:iterate>
                                  <p:childTnLst>
                                    <p:set>
                                      <p:cBhvr>
                                        <p:cTn id="18" dur="1" fill="hold">
                                          <p:stCondLst>
                                            <p:cond delay="0"/>
                                          </p:stCondLst>
                                        </p:cTn>
                                        <p:tgtEl>
                                          <p:spTgt spid="3">
                                            <p:txEl>
                                              <p:pRg st="3" end="3"/>
                                            </p:txEl>
                                          </p:spTgt>
                                        </p:tgtEl>
                                        <p:attrNameLst>
                                          <p:attrName>style.visibility</p:attrName>
                                        </p:attrNameLst>
                                      </p:cBhvr>
                                      <p:to>
                                        <p:strVal val="visible"/>
                                      </p:to>
                                    </p:set>
                                    <p:animEffect transition="in" filter="fade">
                                      <p:cBhvr>
                                        <p:cTn id="19" dur="1000"/>
                                        <p:tgtEl>
                                          <p:spTgt spid="3">
                                            <p:txEl>
                                              <p:pRg st="3" end="3"/>
                                            </p:txEl>
                                          </p:spTgt>
                                        </p:tgtEl>
                                      </p:cBhvr>
                                    </p:animEffect>
                                  </p:childTnLst>
                                </p:cTn>
                              </p:par>
                            </p:childTnLst>
                          </p:cTn>
                        </p:par>
                        <p:par>
                          <p:cTn id="20" fill="hold" nodeType="afterGroup">
                            <p:stCondLst>
                              <p:cond delay="12050"/>
                            </p:stCondLst>
                            <p:childTnLst>
                              <p:par>
                                <p:cTn id="21" presetID="10" presetClass="entr" presetSubtype="0" fill="hold" nodeType="afterEffect">
                                  <p:stCondLst>
                                    <p:cond delay="0"/>
                                  </p:stCondLst>
                                  <p:iterate type="wd">
                                    <p:tmPct val="35000"/>
                                  </p:iterate>
                                  <p:childTnLst>
                                    <p:set>
                                      <p:cBhvr>
                                        <p:cTn id="22" dur="1" fill="hold">
                                          <p:stCondLst>
                                            <p:cond delay="0"/>
                                          </p:stCondLst>
                                        </p:cTn>
                                        <p:tgtEl>
                                          <p:spTgt spid="3">
                                            <p:txEl>
                                              <p:pRg st="4" end="4"/>
                                            </p:txEl>
                                          </p:spTgt>
                                        </p:tgtEl>
                                        <p:attrNameLst>
                                          <p:attrName>style.visibility</p:attrName>
                                        </p:attrNameLst>
                                      </p:cBhvr>
                                      <p:to>
                                        <p:strVal val="visible"/>
                                      </p:to>
                                    </p:set>
                                    <p:animEffect transition="in" filter="fade">
                                      <p:cBhvr>
                                        <p:cTn id="23" dur="10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31746" name="Rectangle 2"/>
          <p:cNvSpPr>
            <a:spLocks noGrp="1" noChangeArrowheads="1"/>
          </p:cNvSpPr>
          <p:nvPr>
            <p:ph type="title"/>
          </p:nvPr>
        </p:nvSpPr>
        <p:spPr>
          <a:xfrm>
            <a:off x="482600" y="1042988"/>
            <a:ext cx="8001000" cy="1031875"/>
          </a:xfrm>
        </p:spPr>
        <p:txBody>
          <a:bodyPr/>
          <a:lstStyle/>
          <a:p>
            <a:pPr algn="ctr" eaLnBrk="1" hangingPunct="1"/>
            <a:r>
              <a:rPr lang="bg-BG" altLang="bg-BG" b="1" i="1" smtClean="0"/>
              <a:t> Магията на риска</a:t>
            </a:r>
            <a:br>
              <a:rPr lang="bg-BG" altLang="bg-BG" b="1" i="1" smtClean="0"/>
            </a:br>
            <a:r>
              <a:rPr lang="bg-BG" altLang="bg-BG" sz="1800" i="1" smtClean="0">
                <a:latin typeface="Comic Sans MS" pitchFamily="66" charset="0"/>
              </a:rPr>
              <a:t>или коварната зависимост </a:t>
            </a:r>
          </a:p>
        </p:txBody>
      </p:sp>
      <p:sp>
        <p:nvSpPr>
          <p:cNvPr id="31747" name="Rectangle 3"/>
          <p:cNvSpPr>
            <a:spLocks noGrp="1" noChangeArrowheads="1"/>
          </p:cNvSpPr>
          <p:nvPr>
            <p:ph type="body" sz="half" idx="1"/>
          </p:nvPr>
        </p:nvSpPr>
        <p:spPr>
          <a:xfrm>
            <a:off x="4859338" y="1844675"/>
            <a:ext cx="3384550" cy="4267200"/>
          </a:xfrm>
        </p:spPr>
        <p:txBody>
          <a:bodyPr/>
          <a:lstStyle/>
          <a:p>
            <a:pPr marL="0" indent="0" eaLnBrk="1" hangingPunct="1">
              <a:lnSpc>
                <a:spcPct val="115000"/>
              </a:lnSpc>
              <a:buFont typeface="Wingdings" pitchFamily="2" charset="2"/>
              <a:buNone/>
            </a:pPr>
            <a:r>
              <a:rPr lang="bg-BG" altLang="bg-BG" sz="2000" smtClean="0"/>
              <a:t>. </a:t>
            </a:r>
          </a:p>
        </p:txBody>
      </p:sp>
      <p:pic>
        <p:nvPicPr>
          <p:cNvPr id="27652" name="Картина 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422650" y="2095500"/>
            <a:ext cx="2120900" cy="2274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53" name="Картина 6"/>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946775" y="2187575"/>
            <a:ext cx="2297113" cy="197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54" name="Картина 7"/>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06425" y="2170113"/>
            <a:ext cx="2382838" cy="2200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55" name="Picture 2" descr="Резултат с изображение за зависимост"/>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74700" y="4652963"/>
            <a:ext cx="7416800" cy="1973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1746"/>
                                        </p:tgtEl>
                                        <p:attrNameLst>
                                          <p:attrName>style.visibility</p:attrName>
                                        </p:attrNameLst>
                                      </p:cBhvr>
                                      <p:to>
                                        <p:strVal val="visible"/>
                                      </p:to>
                                    </p:set>
                                    <p:animEffect transition="in" filter="fade">
                                      <p:cBhvr>
                                        <p:cTn id="7" dur="2000"/>
                                        <p:tgtEl>
                                          <p:spTgt spid="31746"/>
                                        </p:tgtEl>
                                      </p:cBhvr>
                                    </p:animEffect>
                                  </p:childTnLst>
                                </p:cTn>
                              </p:par>
                              <p:par>
                                <p:cTn id="8" presetID="10" presetClass="entr" presetSubtype="0" fill="hold" nodeType="withEffect">
                                  <p:stCondLst>
                                    <p:cond delay="0"/>
                                  </p:stCondLst>
                                  <p:iterate type="lt">
                                    <p:tmPct val="2000"/>
                                  </p:iterate>
                                  <p:childTnLst>
                                    <p:set>
                                      <p:cBhvr>
                                        <p:cTn id="9" dur="1" fill="hold">
                                          <p:stCondLst>
                                            <p:cond delay="0"/>
                                          </p:stCondLst>
                                        </p:cTn>
                                        <p:tgtEl>
                                          <p:spTgt spid="31747">
                                            <p:txEl>
                                              <p:pRg st="0" end="0"/>
                                            </p:txEl>
                                          </p:spTgt>
                                        </p:tgtEl>
                                        <p:attrNameLst>
                                          <p:attrName>style.visibility</p:attrName>
                                        </p:attrNameLst>
                                      </p:cBhvr>
                                      <p:to>
                                        <p:strVal val="visible"/>
                                      </p:to>
                                    </p:set>
                                    <p:animEffect transition="in" filter="fade">
                                      <p:cBhvr>
                                        <p:cTn id="10" dur="2000"/>
                                        <p:tgtEl>
                                          <p:spTgt spid="3174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6"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Текстов контейнер 2"/>
          <p:cNvSpPr>
            <a:spLocks noGrp="1"/>
          </p:cNvSpPr>
          <p:nvPr>
            <p:ph type="body" sz="half" idx="1"/>
          </p:nvPr>
        </p:nvSpPr>
        <p:spPr>
          <a:xfrm>
            <a:off x="474663" y="1484313"/>
            <a:ext cx="8181975" cy="1476375"/>
          </a:xfrm>
        </p:spPr>
        <p:txBody>
          <a:bodyPr/>
          <a:lstStyle/>
          <a:p>
            <a:pPr marL="0" indent="0" algn="just" eaLnBrk="1" hangingPunct="1">
              <a:buFont typeface="Wingdings" pitchFamily="2" charset="2"/>
              <a:buNone/>
            </a:pPr>
            <a:r>
              <a:rPr lang="ru-RU" altLang="bg-BG" smtClean="0">
                <a:solidFill>
                  <a:srgbClr val="676F75"/>
                </a:solidFill>
              </a:rPr>
              <a:t> </a:t>
            </a:r>
            <a:r>
              <a:rPr lang="ru-RU" altLang="bg-BG" sz="2400" smtClean="0">
                <a:latin typeface="Comic Sans MS" pitchFamily="66" charset="0"/>
              </a:rPr>
              <a:t>Зависимостта е заболяване с хронично-рецидивиращ характер на протичане, което предизвиква трайни промени в мозъчната биохимия. Това означава, че излекуването може да се случи без, с един или с няколко рецидива (връщане към употребата).</a:t>
            </a:r>
            <a:endParaRPr lang="bg-BG" altLang="bg-BG" sz="2400" smtClean="0">
              <a:latin typeface="Comic Sans MS" pitchFamily="66" charset="0"/>
            </a:endParaRPr>
          </a:p>
        </p:txBody>
      </p:sp>
      <p:pic>
        <p:nvPicPr>
          <p:cNvPr id="10244" name="Картина 4"/>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195513" y="3429000"/>
            <a:ext cx="4464050" cy="295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iterate type="wd">
                                    <p:tmPct val="10000"/>
                                  </p:iterate>
                                  <p:childTnLst>
                                    <p:set>
                                      <p:cBhvr>
                                        <p:cTn id="6" dur="1" fill="hold">
                                          <p:stCondLst>
                                            <p:cond delay="0"/>
                                          </p:stCondLst>
                                        </p:cTn>
                                        <p:tgtEl>
                                          <p:spTgt spid="10243">
                                            <p:txEl>
                                              <p:pRg st="0" end="0"/>
                                            </p:txEl>
                                          </p:spTgt>
                                        </p:tgtEl>
                                        <p:attrNameLst>
                                          <p:attrName>style.visibility</p:attrName>
                                        </p:attrNameLst>
                                      </p:cBhvr>
                                      <p:to>
                                        <p:strVal val="visible"/>
                                      </p:to>
                                    </p:set>
                                    <p:animEffect transition="in" filter="fade">
                                      <p:cBhvr>
                                        <p:cTn id="7" dur="1000"/>
                                        <p:tgtEl>
                                          <p:spTgt spid="10243">
                                            <p:txEl>
                                              <p:pRg st="0" end="0"/>
                                            </p:txEl>
                                          </p:spTgt>
                                        </p:tgtEl>
                                      </p:cBhvr>
                                    </p:animEffect>
                                  </p:childTnLst>
                                </p:cTn>
                              </p:par>
                              <p:par>
                                <p:cTn id="8" presetID="16" presetClass="entr" presetSubtype="21" fill="hold" nodeType="withEffect">
                                  <p:stCondLst>
                                    <p:cond delay="0"/>
                                  </p:stCondLst>
                                  <p:childTnLst>
                                    <p:set>
                                      <p:cBhvr>
                                        <p:cTn id="9" dur="1" fill="hold">
                                          <p:stCondLst>
                                            <p:cond delay="0"/>
                                          </p:stCondLst>
                                        </p:cTn>
                                        <p:tgtEl>
                                          <p:spTgt spid="10244"/>
                                        </p:tgtEl>
                                        <p:attrNameLst>
                                          <p:attrName>style.visibility</p:attrName>
                                        </p:attrNameLst>
                                      </p:cBhvr>
                                      <p:to>
                                        <p:strVal val="visible"/>
                                      </p:to>
                                    </p:set>
                                    <p:animEffect transition="in" filter="barn(inVertical)">
                                      <p:cBhvr>
                                        <p:cTn id="10" dur="5000"/>
                                        <p:tgtEl>
                                          <p:spTgt spid="102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Заглавие 1"/>
          <p:cNvSpPr>
            <a:spLocks noGrp="1"/>
          </p:cNvSpPr>
          <p:nvPr>
            <p:ph type="title"/>
          </p:nvPr>
        </p:nvSpPr>
        <p:spPr>
          <a:xfrm>
            <a:off x="598488" y="1217613"/>
            <a:ext cx="8001000" cy="1216025"/>
          </a:xfrm>
        </p:spPr>
        <p:txBody>
          <a:bodyPr/>
          <a:lstStyle/>
          <a:p>
            <a:pPr algn="ctr" eaLnBrk="1" hangingPunct="1"/>
            <a:r>
              <a:rPr lang="ru-RU" altLang="bg-BG" b="1" smtClean="0">
                <a:latin typeface="Comic Sans MS" pitchFamily="66" charset="0"/>
              </a:rPr>
              <a:t>Психична зависимост</a:t>
            </a:r>
            <a:br>
              <a:rPr lang="ru-RU" altLang="bg-BG" b="1" smtClean="0">
                <a:latin typeface="Comic Sans MS" pitchFamily="66" charset="0"/>
              </a:rPr>
            </a:br>
            <a:endParaRPr lang="bg-BG" altLang="bg-BG" smtClean="0">
              <a:latin typeface="Comic Sans MS" pitchFamily="66" charset="0"/>
            </a:endParaRPr>
          </a:p>
        </p:txBody>
      </p:sp>
      <p:sp>
        <p:nvSpPr>
          <p:cNvPr id="8195" name="Текстов контейнер 2"/>
          <p:cNvSpPr>
            <a:spLocks noGrp="1"/>
          </p:cNvSpPr>
          <p:nvPr>
            <p:ph type="body" sz="half" idx="1"/>
          </p:nvPr>
        </p:nvSpPr>
        <p:spPr>
          <a:xfrm>
            <a:off x="598488" y="1989138"/>
            <a:ext cx="4189412" cy="4535487"/>
          </a:xfrm>
        </p:spPr>
        <p:txBody>
          <a:bodyPr rtlCol="0">
            <a:noAutofit/>
          </a:bodyPr>
          <a:lstStyle/>
          <a:p>
            <a:pPr marL="0" indent="0" algn="just" eaLnBrk="1" fontAlgn="auto" hangingPunct="1">
              <a:spcAft>
                <a:spcPts val="0"/>
              </a:spcAft>
              <a:buFont typeface="Wingdings" panose="05000000000000000000" pitchFamily="2" charset="2"/>
              <a:buNone/>
              <a:defRPr/>
            </a:pPr>
            <a:r>
              <a:rPr lang="ru-RU" sz="2000" dirty="0" err="1" smtClean="0">
                <a:latin typeface="Comic Sans MS" panose="030F0702030302020204" pitchFamily="66" charset="0"/>
              </a:rPr>
              <a:t>Психичната</a:t>
            </a:r>
            <a:r>
              <a:rPr lang="ru-RU" sz="2000" dirty="0" smtClean="0">
                <a:latin typeface="Comic Sans MS" panose="030F0702030302020204" pitchFamily="66" charset="0"/>
              </a:rPr>
              <a:t> </a:t>
            </a:r>
            <a:r>
              <a:rPr lang="ru-RU" sz="2000" dirty="0" err="1" smtClean="0">
                <a:latin typeface="Comic Sans MS" panose="030F0702030302020204" pitchFamily="66" charset="0"/>
              </a:rPr>
              <a:t>зависимост</a:t>
            </a:r>
            <a:r>
              <a:rPr lang="ru-RU" sz="2000" dirty="0" smtClean="0">
                <a:latin typeface="Comic Sans MS" panose="030F0702030302020204" pitchFamily="66" charset="0"/>
              </a:rPr>
              <a:t> се </a:t>
            </a:r>
            <a:r>
              <a:rPr lang="ru-RU" sz="2000" dirty="0" err="1" smtClean="0">
                <a:latin typeface="Comic Sans MS" panose="030F0702030302020204" pitchFamily="66" charset="0"/>
              </a:rPr>
              <a:t>изразява</a:t>
            </a:r>
            <a:r>
              <a:rPr lang="ru-RU" sz="2000" dirty="0" smtClean="0">
                <a:latin typeface="Comic Sans MS" panose="030F0702030302020204" pitchFamily="66" charset="0"/>
              </a:rPr>
              <a:t> в </a:t>
            </a:r>
            <a:r>
              <a:rPr lang="ru-RU" sz="2000" dirty="0" err="1" smtClean="0">
                <a:latin typeface="Comic Sans MS" panose="030F0702030302020204" pitchFamily="66" charset="0"/>
              </a:rPr>
              <a:t>компулсивна</a:t>
            </a:r>
            <a:r>
              <a:rPr lang="ru-RU" sz="2000" dirty="0" smtClean="0">
                <a:latin typeface="Comic Sans MS" panose="030F0702030302020204" pitchFamily="66" charset="0"/>
              </a:rPr>
              <a:t> (</a:t>
            </a:r>
            <a:r>
              <a:rPr lang="ru-RU" sz="2000" dirty="0" err="1" smtClean="0">
                <a:latin typeface="Comic Sans MS" panose="030F0702030302020204" pitchFamily="66" charset="0"/>
              </a:rPr>
              <a:t>натрапчива</a:t>
            </a:r>
            <a:r>
              <a:rPr lang="ru-RU" sz="2000" dirty="0" smtClean="0">
                <a:latin typeface="Comic Sans MS" panose="030F0702030302020204" pitchFamily="66" charset="0"/>
              </a:rPr>
              <a:t>) </a:t>
            </a:r>
            <a:r>
              <a:rPr lang="ru-RU" sz="2000" dirty="0" err="1" smtClean="0">
                <a:latin typeface="Comic Sans MS" panose="030F0702030302020204" pitchFamily="66" charset="0"/>
              </a:rPr>
              <a:t>употреба</a:t>
            </a:r>
            <a:r>
              <a:rPr lang="ru-RU" sz="2000" dirty="0" smtClean="0">
                <a:latin typeface="Comic Sans MS" panose="030F0702030302020204" pitchFamily="66" charset="0"/>
              </a:rPr>
              <a:t> </a:t>
            </a:r>
            <a:r>
              <a:rPr lang="ru-RU" sz="2000" dirty="0" err="1" smtClean="0">
                <a:latin typeface="Comic Sans MS" panose="030F0702030302020204" pitchFamily="66" charset="0"/>
              </a:rPr>
              <a:t>въпреки</a:t>
            </a:r>
            <a:r>
              <a:rPr lang="ru-RU" sz="2000" dirty="0" smtClean="0">
                <a:latin typeface="Comic Sans MS" panose="030F0702030302020204" pitchFamily="66" charset="0"/>
              </a:rPr>
              <a:t> вредите, </a:t>
            </a:r>
            <a:r>
              <a:rPr lang="ru-RU" sz="2000" dirty="0" err="1" smtClean="0">
                <a:latin typeface="Comic Sans MS" panose="030F0702030302020204" pitchFamily="66" charset="0"/>
              </a:rPr>
              <a:t>които</a:t>
            </a:r>
            <a:r>
              <a:rPr lang="ru-RU" sz="2000" dirty="0" smtClean="0">
                <a:latin typeface="Comic Sans MS" panose="030F0702030302020204" pitchFamily="66" charset="0"/>
              </a:rPr>
              <a:t> </a:t>
            </a:r>
            <a:r>
              <a:rPr lang="ru-RU" sz="2000" dirty="0" err="1" smtClean="0">
                <a:latin typeface="Comic Sans MS" panose="030F0702030302020204" pitchFamily="66" charset="0"/>
              </a:rPr>
              <a:t>нанася</a:t>
            </a:r>
            <a:r>
              <a:rPr lang="ru-RU" sz="2000" dirty="0" smtClean="0">
                <a:latin typeface="Comic Sans MS" panose="030F0702030302020204" pitchFamily="66" charset="0"/>
              </a:rPr>
              <a:t> </a:t>
            </a:r>
            <a:r>
              <a:rPr lang="ru-RU" sz="2000" dirty="0" err="1" smtClean="0">
                <a:latin typeface="Comic Sans MS" panose="030F0702030302020204" pitchFamily="66" charset="0"/>
              </a:rPr>
              <a:t>тя</a:t>
            </a:r>
            <a:r>
              <a:rPr lang="ru-RU" sz="2000" dirty="0" smtClean="0">
                <a:latin typeface="Comic Sans MS" panose="030F0702030302020204" pitchFamily="66" charset="0"/>
              </a:rPr>
              <a:t>. </a:t>
            </a:r>
            <a:r>
              <a:rPr lang="ru-RU" sz="2000" dirty="0" err="1" smtClean="0">
                <a:latin typeface="Comic Sans MS" panose="030F0702030302020204" pitchFamily="66" charset="0"/>
              </a:rPr>
              <a:t>Характеризира</a:t>
            </a:r>
            <a:r>
              <a:rPr lang="ru-RU" sz="2000" dirty="0" smtClean="0">
                <a:latin typeface="Comic Sans MS" panose="030F0702030302020204" pitchFamily="66" charset="0"/>
              </a:rPr>
              <a:t> се с </a:t>
            </a:r>
            <a:r>
              <a:rPr lang="ru-RU" sz="2000" dirty="0" err="1" smtClean="0">
                <a:latin typeface="Comic Sans MS" panose="030F0702030302020204" pitchFamily="66" charset="0"/>
              </a:rPr>
              <a:t>невъзможност</a:t>
            </a:r>
            <a:r>
              <a:rPr lang="ru-RU" sz="2000" dirty="0" smtClean="0">
                <a:latin typeface="Comic Sans MS" panose="030F0702030302020204" pitchFamily="66" charset="0"/>
              </a:rPr>
              <a:t> да се прекрати </a:t>
            </a:r>
            <a:r>
              <a:rPr lang="ru-RU" sz="2000" dirty="0" err="1" smtClean="0">
                <a:latin typeface="Comic Sans MS" panose="030F0702030302020204" pitchFamily="66" charset="0"/>
              </a:rPr>
              <a:t>употребата</a:t>
            </a:r>
            <a:r>
              <a:rPr lang="ru-RU" sz="2000" dirty="0" smtClean="0">
                <a:latin typeface="Comic Sans MS" panose="030F0702030302020204" pitchFamily="66" charset="0"/>
              </a:rPr>
              <a:t>, </a:t>
            </a:r>
            <a:r>
              <a:rPr lang="ru-RU" sz="2000" dirty="0" err="1" smtClean="0">
                <a:latin typeface="Comic Sans MS" panose="030F0702030302020204" pitchFamily="66" charset="0"/>
              </a:rPr>
              <a:t>невъзможност</a:t>
            </a:r>
            <a:r>
              <a:rPr lang="ru-RU" sz="2000" dirty="0" smtClean="0">
                <a:latin typeface="Comic Sans MS" panose="030F0702030302020204" pitchFamily="66" charset="0"/>
              </a:rPr>
              <a:t> за </a:t>
            </a:r>
            <a:r>
              <a:rPr lang="ru-RU" sz="2000" dirty="0" err="1" smtClean="0">
                <a:latin typeface="Comic Sans MS" panose="030F0702030302020204" pitchFamily="66" charset="0"/>
              </a:rPr>
              <a:t>изпълнение</a:t>
            </a:r>
            <a:r>
              <a:rPr lang="ru-RU" sz="2000" dirty="0" smtClean="0">
                <a:latin typeface="Comic Sans MS" panose="030F0702030302020204" pitchFamily="66" charset="0"/>
              </a:rPr>
              <a:t> на работни, </a:t>
            </a:r>
            <a:r>
              <a:rPr lang="ru-RU" sz="2000" dirty="0" err="1" smtClean="0">
                <a:latin typeface="Comic Sans MS" panose="030F0702030302020204" pitchFamily="66" charset="0"/>
              </a:rPr>
              <a:t>социални</a:t>
            </a:r>
            <a:r>
              <a:rPr lang="ru-RU" sz="2000" dirty="0" smtClean="0">
                <a:latin typeface="Comic Sans MS" panose="030F0702030302020204" pitchFamily="66" charset="0"/>
              </a:rPr>
              <a:t> и </a:t>
            </a:r>
            <a:r>
              <a:rPr lang="ru-RU" sz="2000" dirty="0" err="1" smtClean="0">
                <a:latin typeface="Comic Sans MS" panose="030F0702030302020204" pitchFamily="66" charset="0"/>
              </a:rPr>
              <a:t>семейни</a:t>
            </a:r>
            <a:r>
              <a:rPr lang="ru-RU" sz="2000" dirty="0" smtClean="0">
                <a:latin typeface="Comic Sans MS" panose="030F0702030302020204" pitchFamily="66" charset="0"/>
              </a:rPr>
              <a:t> </a:t>
            </a:r>
            <a:r>
              <a:rPr lang="ru-RU" sz="2000" dirty="0" err="1" smtClean="0">
                <a:latin typeface="Comic Sans MS" panose="030F0702030302020204" pitchFamily="66" charset="0"/>
              </a:rPr>
              <a:t>задължения</a:t>
            </a:r>
            <a:r>
              <a:rPr lang="ru-RU" sz="2000" dirty="0" smtClean="0">
                <a:latin typeface="Comic Sans MS" panose="030F0702030302020204" pitchFamily="66" charset="0"/>
              </a:rPr>
              <a:t>. </a:t>
            </a:r>
            <a:r>
              <a:rPr lang="ru-RU" sz="2000" dirty="0" err="1" smtClean="0">
                <a:latin typeface="Comic Sans MS" panose="030F0702030302020204" pitchFamily="66" charset="0"/>
              </a:rPr>
              <a:t>Зависимият</a:t>
            </a:r>
            <a:r>
              <a:rPr lang="ru-RU" sz="2000" dirty="0" smtClean="0">
                <a:latin typeface="Comic Sans MS" panose="030F0702030302020204" pitchFamily="66" charset="0"/>
              </a:rPr>
              <a:t> </a:t>
            </a:r>
            <a:r>
              <a:rPr lang="ru-RU" sz="2000" dirty="0" err="1" smtClean="0">
                <a:latin typeface="Comic Sans MS" panose="030F0702030302020204" pitchFamily="66" charset="0"/>
              </a:rPr>
              <a:t>човек</a:t>
            </a:r>
            <a:r>
              <a:rPr lang="ru-RU" sz="2000" dirty="0" smtClean="0">
                <a:latin typeface="Comic Sans MS" panose="030F0702030302020204" pitchFamily="66" charset="0"/>
              </a:rPr>
              <a:t> чувства, че не </a:t>
            </a:r>
            <a:r>
              <a:rPr lang="ru-RU" sz="2000" dirty="0" err="1" smtClean="0">
                <a:latin typeface="Comic Sans MS" panose="030F0702030302020204" pitchFamily="66" charset="0"/>
              </a:rPr>
              <a:t>би</a:t>
            </a:r>
            <a:r>
              <a:rPr lang="ru-RU" sz="2000" dirty="0" smtClean="0">
                <a:latin typeface="Comic Sans MS" panose="030F0702030302020204" pitchFamily="66" charset="0"/>
              </a:rPr>
              <a:t> </a:t>
            </a:r>
            <a:r>
              <a:rPr lang="ru-RU" sz="2000" dirty="0" err="1" smtClean="0">
                <a:latin typeface="Comic Sans MS" panose="030F0702030302020204" pitchFamily="66" charset="0"/>
              </a:rPr>
              <a:t>могъл</a:t>
            </a:r>
            <a:r>
              <a:rPr lang="ru-RU" sz="2000" dirty="0" smtClean="0">
                <a:latin typeface="Comic Sans MS" panose="030F0702030302020204" pitchFamily="66" charset="0"/>
              </a:rPr>
              <a:t> да </a:t>
            </a:r>
            <a:r>
              <a:rPr lang="ru-RU" sz="2000" dirty="0" err="1" smtClean="0">
                <a:latin typeface="Comic Sans MS" panose="030F0702030302020204" pitchFamily="66" charset="0"/>
              </a:rPr>
              <a:t>функционира</a:t>
            </a:r>
            <a:r>
              <a:rPr lang="ru-RU" sz="2000" dirty="0" smtClean="0">
                <a:latin typeface="Comic Sans MS" panose="030F0702030302020204" pitchFamily="66" charset="0"/>
              </a:rPr>
              <a:t> </a:t>
            </a:r>
            <a:r>
              <a:rPr lang="ru-RU" sz="2000" dirty="0" err="1" smtClean="0">
                <a:latin typeface="Comic Sans MS" panose="030F0702030302020204" pitchFamily="66" charset="0"/>
              </a:rPr>
              <a:t>нормално</a:t>
            </a:r>
            <a:r>
              <a:rPr lang="ru-RU" sz="2000" dirty="0" smtClean="0">
                <a:latin typeface="Comic Sans MS" panose="030F0702030302020204" pitchFamily="66" charset="0"/>
              </a:rPr>
              <a:t> в </a:t>
            </a:r>
            <a:r>
              <a:rPr lang="ru-RU" sz="2000" dirty="0" err="1" smtClean="0">
                <a:latin typeface="Comic Sans MS" panose="030F0702030302020204" pitchFamily="66" charset="0"/>
              </a:rPr>
              <a:t>ежедневието</a:t>
            </a:r>
            <a:r>
              <a:rPr lang="ru-RU" sz="2000" dirty="0" smtClean="0">
                <a:latin typeface="Comic Sans MS" panose="030F0702030302020204" pitchFamily="66" charset="0"/>
              </a:rPr>
              <a:t> си, </a:t>
            </a:r>
            <a:r>
              <a:rPr lang="ru-RU" sz="2000" dirty="0" err="1" smtClean="0">
                <a:latin typeface="Comic Sans MS" panose="030F0702030302020204" pitchFamily="66" charset="0"/>
              </a:rPr>
              <a:t>ако</a:t>
            </a:r>
            <a:r>
              <a:rPr lang="ru-RU" sz="2000" dirty="0" smtClean="0">
                <a:latin typeface="Comic Sans MS" panose="030F0702030302020204" pitchFamily="66" charset="0"/>
              </a:rPr>
              <a:t> не е употребил дадено вещество.</a:t>
            </a:r>
          </a:p>
          <a:p>
            <a:pPr algn="just" eaLnBrk="1" fontAlgn="auto" hangingPunct="1">
              <a:spcAft>
                <a:spcPts val="0"/>
              </a:spcAft>
              <a:buFont typeface="Arial" panose="020B0604020202020204" pitchFamily="34" charset="0"/>
              <a:buChar char="•"/>
              <a:defRPr/>
            </a:pPr>
            <a:endParaRPr lang="bg-BG" sz="2000" dirty="0" smtClean="0">
              <a:latin typeface="Comic Sans MS" panose="030F0702030302020204" pitchFamily="66" charset="0"/>
            </a:endParaRPr>
          </a:p>
        </p:txBody>
      </p:sp>
      <p:pic>
        <p:nvPicPr>
          <p:cNvPr id="2" name="Картина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989513" y="2097088"/>
            <a:ext cx="3811587" cy="3635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grpId="0" nodeType="withEffect">
                                  <p:stCondLst>
                                    <p:cond delay="0"/>
                                  </p:stCondLst>
                                  <p:childTnLst>
                                    <p:set>
                                      <p:cBhvr>
                                        <p:cTn id="6" dur="1" fill="hold">
                                          <p:stCondLst>
                                            <p:cond delay="0"/>
                                          </p:stCondLst>
                                        </p:cTn>
                                        <p:tgtEl>
                                          <p:spTgt spid="11266"/>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0" presetClass="entr" presetSubtype="0" fill="hold" grpId="0" nodeType="clickEffect">
                                  <p:stCondLst>
                                    <p:cond delay="0"/>
                                  </p:stCondLst>
                                  <p:iterate type="wd">
                                    <p:tmPct val="11000"/>
                                  </p:iterate>
                                  <p:childTnLst>
                                    <p:set>
                                      <p:cBhvr>
                                        <p:cTn id="10" dur="1" fill="hold">
                                          <p:stCondLst>
                                            <p:cond delay="0"/>
                                          </p:stCondLst>
                                        </p:cTn>
                                        <p:tgtEl>
                                          <p:spTgt spid="8195">
                                            <p:txEl>
                                              <p:pRg st="0" end="0"/>
                                            </p:txEl>
                                          </p:spTgt>
                                        </p:tgtEl>
                                        <p:attrNameLst>
                                          <p:attrName>style.visibility</p:attrName>
                                        </p:attrNameLst>
                                      </p:cBhvr>
                                      <p:to>
                                        <p:strVal val="visible"/>
                                      </p:to>
                                    </p:set>
                                    <p:animEffect transition="in" filter="fade">
                                      <p:cBhvr>
                                        <p:cTn id="11" dur="1000"/>
                                        <p:tgtEl>
                                          <p:spTgt spid="8195">
                                            <p:txEl>
                                              <p:pRg st="0" end="0"/>
                                            </p:txEl>
                                          </p:spTgt>
                                        </p:tgtEl>
                                      </p:cBhvr>
                                    </p:animEffect>
                                  </p:childTnLst>
                                </p:cTn>
                              </p:par>
                              <p:par>
                                <p:cTn id="12" presetID="45" presetClass="entr" presetSubtype="0" fill="hold" nodeType="with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5000"/>
                                        <p:tgtEl>
                                          <p:spTgt spid="2"/>
                                        </p:tgtEl>
                                      </p:cBhvr>
                                    </p:animEffect>
                                    <p:anim calcmode="lin" valueType="num">
                                      <p:cBhvr>
                                        <p:cTn id="15" dur="5000" fill="hold"/>
                                        <p:tgtEl>
                                          <p:spTgt spid="2"/>
                                        </p:tgtEl>
                                        <p:attrNameLst>
                                          <p:attrName>ppt_w</p:attrName>
                                        </p:attrNameLst>
                                      </p:cBhvr>
                                      <p:tavLst>
                                        <p:tav tm="0" fmla="#ppt_w*sin(2.5*pi*$)">
                                          <p:val>
                                            <p:fltVal val="0"/>
                                          </p:val>
                                        </p:tav>
                                        <p:tav tm="100000">
                                          <p:val>
                                            <p:fltVal val="1"/>
                                          </p:val>
                                        </p:tav>
                                      </p:tavLst>
                                    </p:anim>
                                    <p:anim calcmode="lin" valueType="num">
                                      <p:cBhvr>
                                        <p:cTn id="16" dur="5000" fill="hold"/>
                                        <p:tgtEl>
                                          <p:spTgt spid="2"/>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6" grpId="0"/>
      <p:bldP spid="8195" grpId="0"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лавие 1"/>
          <p:cNvSpPr>
            <a:spLocks noGrp="1"/>
          </p:cNvSpPr>
          <p:nvPr>
            <p:ph type="title"/>
          </p:nvPr>
        </p:nvSpPr>
        <p:spPr>
          <a:xfrm>
            <a:off x="611188" y="985838"/>
            <a:ext cx="8001000" cy="719137"/>
          </a:xfrm>
        </p:spPr>
        <p:txBody>
          <a:bodyPr/>
          <a:lstStyle/>
          <a:p>
            <a:pPr algn="ctr"/>
            <a:r>
              <a:rPr lang="bg-BG" altLang="bg-BG" b="1" smtClean="0"/>
              <a:t>Физическа зависимост</a:t>
            </a:r>
          </a:p>
        </p:txBody>
      </p:sp>
      <p:sp>
        <p:nvSpPr>
          <p:cNvPr id="3" name="Текстов контейнер 2"/>
          <p:cNvSpPr>
            <a:spLocks noGrp="1"/>
          </p:cNvSpPr>
          <p:nvPr>
            <p:ph type="body" sz="half" idx="1"/>
          </p:nvPr>
        </p:nvSpPr>
        <p:spPr>
          <a:xfrm>
            <a:off x="3779838" y="1612900"/>
            <a:ext cx="5040312" cy="3540125"/>
          </a:xfrm>
        </p:spPr>
        <p:txBody>
          <a:bodyPr/>
          <a:lstStyle/>
          <a:p>
            <a:pPr marL="0" indent="0" algn="just" eaLnBrk="1" fontAlgn="auto" hangingPunct="1">
              <a:spcAft>
                <a:spcPts val="0"/>
              </a:spcAft>
              <a:buClr>
                <a:srgbClr val="CC0000"/>
              </a:buClr>
              <a:buFont typeface="Arial" panose="020B0604020202020204" pitchFamily="34" charset="0"/>
              <a:buNone/>
              <a:defRPr/>
            </a:pPr>
            <a:r>
              <a:rPr lang="ru-RU" sz="2000" dirty="0" err="1" smtClean="0">
                <a:solidFill>
                  <a:prstClr val="black"/>
                </a:solidFill>
                <a:latin typeface="Comic Sans MS" panose="030F0702030302020204" pitchFamily="66" charset="0"/>
              </a:rPr>
              <a:t>Развива</a:t>
            </a:r>
            <a:r>
              <a:rPr lang="ru-RU" sz="2000" dirty="0" smtClean="0">
                <a:solidFill>
                  <a:prstClr val="black"/>
                </a:solidFill>
                <a:latin typeface="Comic Sans MS" panose="030F0702030302020204" pitchFamily="66" charset="0"/>
              </a:rPr>
              <a:t> се </a:t>
            </a:r>
            <a:r>
              <a:rPr lang="ru-RU" sz="2000" dirty="0" err="1" smtClean="0">
                <a:solidFill>
                  <a:prstClr val="black"/>
                </a:solidFill>
                <a:latin typeface="Comic Sans MS" panose="030F0702030302020204" pitchFamily="66" charset="0"/>
              </a:rPr>
              <a:t>толеранс</a:t>
            </a:r>
            <a:r>
              <a:rPr lang="ru-RU" sz="2000" dirty="0" smtClean="0">
                <a:solidFill>
                  <a:prstClr val="black"/>
                </a:solidFill>
                <a:latin typeface="Comic Sans MS" panose="030F0702030302020204" pitchFamily="66" charset="0"/>
              </a:rPr>
              <a:t> </a:t>
            </a:r>
            <a:r>
              <a:rPr lang="ru-RU" sz="2000" dirty="0">
                <a:solidFill>
                  <a:prstClr val="black"/>
                </a:solidFill>
                <a:latin typeface="Comic Sans MS" panose="030F0702030302020204" pitchFamily="66" charset="0"/>
              </a:rPr>
              <a:t>и </a:t>
            </a:r>
            <a:r>
              <a:rPr lang="ru-RU" sz="2000" dirty="0" err="1">
                <a:solidFill>
                  <a:prstClr val="black"/>
                </a:solidFill>
                <a:latin typeface="Comic Sans MS" panose="030F0702030302020204" pitchFamily="66" charset="0"/>
              </a:rPr>
              <a:t>абстинентни</a:t>
            </a:r>
            <a:r>
              <a:rPr lang="ru-RU" sz="2000" dirty="0">
                <a:solidFill>
                  <a:prstClr val="black"/>
                </a:solidFill>
                <a:latin typeface="Comic Sans MS" panose="030F0702030302020204" pitchFamily="66" charset="0"/>
              </a:rPr>
              <a:t> </a:t>
            </a:r>
            <a:r>
              <a:rPr lang="ru-RU" sz="2000" dirty="0" err="1" smtClean="0">
                <a:solidFill>
                  <a:prstClr val="black"/>
                </a:solidFill>
                <a:latin typeface="Comic Sans MS" panose="030F0702030302020204" pitchFamily="66" charset="0"/>
              </a:rPr>
              <a:t>симптоми</a:t>
            </a:r>
            <a:r>
              <a:rPr lang="ru-RU" sz="2000" dirty="0" smtClean="0">
                <a:solidFill>
                  <a:prstClr val="black"/>
                </a:solidFill>
                <a:latin typeface="Comic Sans MS" panose="030F0702030302020204" pitchFamily="66" charset="0"/>
              </a:rPr>
              <a:t> (физически </a:t>
            </a:r>
            <a:r>
              <a:rPr lang="ru-RU" sz="2000" dirty="0">
                <a:solidFill>
                  <a:prstClr val="black"/>
                </a:solidFill>
                <a:latin typeface="Comic Sans MS" panose="030F0702030302020204" pitchFamily="66" charset="0"/>
              </a:rPr>
              <a:t>или психически) при </a:t>
            </a:r>
            <a:r>
              <a:rPr lang="ru-RU" sz="2000" dirty="0" err="1">
                <a:solidFill>
                  <a:prstClr val="black"/>
                </a:solidFill>
                <a:latin typeface="Comic Sans MS" panose="030F0702030302020204" pitchFamily="66" charset="0"/>
              </a:rPr>
              <a:t>прекъсване</a:t>
            </a:r>
            <a:r>
              <a:rPr lang="ru-RU" sz="2000" dirty="0">
                <a:solidFill>
                  <a:prstClr val="black"/>
                </a:solidFill>
                <a:latin typeface="Comic Sans MS" panose="030F0702030302020204" pitchFamily="66" charset="0"/>
              </a:rPr>
              <a:t> на </a:t>
            </a:r>
            <a:r>
              <a:rPr lang="ru-RU" sz="2000" dirty="0" err="1">
                <a:solidFill>
                  <a:prstClr val="black"/>
                </a:solidFill>
                <a:latin typeface="Comic Sans MS" panose="030F0702030302020204" pitchFamily="66" charset="0"/>
              </a:rPr>
              <a:t>употребата</a:t>
            </a:r>
            <a:r>
              <a:rPr lang="ru-RU" sz="2000" dirty="0">
                <a:solidFill>
                  <a:prstClr val="black"/>
                </a:solidFill>
                <a:latin typeface="Comic Sans MS" panose="030F0702030302020204" pitchFamily="66" charset="0"/>
              </a:rPr>
              <a:t>. </a:t>
            </a:r>
            <a:r>
              <a:rPr lang="ru-RU" sz="2000" dirty="0" err="1">
                <a:solidFill>
                  <a:prstClr val="black"/>
                </a:solidFill>
                <a:latin typeface="Comic Sans MS" panose="030F0702030302020204" pitchFamily="66" charset="0"/>
              </a:rPr>
              <a:t>Тя</a:t>
            </a:r>
            <a:r>
              <a:rPr lang="ru-RU" sz="2000" dirty="0">
                <a:solidFill>
                  <a:prstClr val="black"/>
                </a:solidFill>
                <a:latin typeface="Comic Sans MS" panose="030F0702030302020204" pitchFamily="66" charset="0"/>
              </a:rPr>
              <a:t> </a:t>
            </a:r>
            <a:r>
              <a:rPr lang="ru-RU" sz="2000" dirty="0" err="1">
                <a:solidFill>
                  <a:prstClr val="black"/>
                </a:solidFill>
                <a:latin typeface="Comic Sans MS" panose="030F0702030302020204" pitchFamily="66" charset="0"/>
              </a:rPr>
              <a:t>може</a:t>
            </a:r>
            <a:r>
              <a:rPr lang="ru-RU" sz="2000" dirty="0">
                <a:solidFill>
                  <a:prstClr val="black"/>
                </a:solidFill>
                <a:latin typeface="Comic Sans MS" panose="030F0702030302020204" pitchFamily="66" charset="0"/>
              </a:rPr>
              <a:t> да </a:t>
            </a:r>
            <a:r>
              <a:rPr lang="ru-RU" sz="2000" dirty="0" err="1">
                <a:solidFill>
                  <a:prstClr val="black"/>
                </a:solidFill>
                <a:latin typeface="Comic Sans MS" panose="030F0702030302020204" pitchFamily="66" charset="0"/>
              </a:rPr>
              <a:t>възникне</a:t>
            </a:r>
            <a:r>
              <a:rPr lang="ru-RU" sz="2000" dirty="0">
                <a:solidFill>
                  <a:prstClr val="black"/>
                </a:solidFill>
                <a:latin typeface="Comic Sans MS" panose="030F0702030302020204" pitchFamily="66" charset="0"/>
              </a:rPr>
              <a:t> </a:t>
            </a:r>
            <a:r>
              <a:rPr lang="ru-RU" sz="2000" dirty="0" err="1">
                <a:solidFill>
                  <a:prstClr val="black"/>
                </a:solidFill>
                <a:latin typeface="Comic Sans MS" panose="030F0702030302020204" pitchFamily="66" charset="0"/>
              </a:rPr>
              <a:t>поради</a:t>
            </a:r>
            <a:r>
              <a:rPr lang="ru-RU" sz="2000" dirty="0">
                <a:solidFill>
                  <a:prstClr val="black"/>
                </a:solidFill>
                <a:latin typeface="Comic Sans MS" panose="030F0702030302020204" pitchFamily="66" charset="0"/>
              </a:rPr>
              <a:t> </a:t>
            </a:r>
            <a:r>
              <a:rPr lang="ru-RU" sz="2000" dirty="0" err="1">
                <a:solidFill>
                  <a:prstClr val="black"/>
                </a:solidFill>
                <a:latin typeface="Comic Sans MS" panose="030F0702030302020204" pitchFamily="66" charset="0"/>
              </a:rPr>
              <a:t>хронична</a:t>
            </a:r>
            <a:r>
              <a:rPr lang="ru-RU" sz="2000" dirty="0">
                <a:solidFill>
                  <a:prstClr val="black"/>
                </a:solidFill>
                <a:latin typeface="Comic Sans MS" panose="030F0702030302020204" pitchFamily="66" charset="0"/>
              </a:rPr>
              <a:t> </a:t>
            </a:r>
            <a:r>
              <a:rPr lang="ru-RU" sz="2000" dirty="0" err="1">
                <a:solidFill>
                  <a:prstClr val="black"/>
                </a:solidFill>
                <a:latin typeface="Comic Sans MS" panose="030F0702030302020204" pitchFamily="66" charset="0"/>
              </a:rPr>
              <a:t>употреба</a:t>
            </a:r>
            <a:r>
              <a:rPr lang="ru-RU" sz="2000" dirty="0">
                <a:solidFill>
                  <a:prstClr val="black"/>
                </a:solidFill>
                <a:latin typeface="Comic Sans MS" panose="030F0702030302020204" pitchFamily="66" charset="0"/>
              </a:rPr>
              <a:t> на много вещества – </a:t>
            </a:r>
            <a:r>
              <a:rPr lang="ru-RU" sz="2000" dirty="0" err="1">
                <a:solidFill>
                  <a:prstClr val="black"/>
                </a:solidFill>
                <a:latin typeface="Comic Sans MS" panose="030F0702030302020204" pitchFamily="66" charset="0"/>
              </a:rPr>
              <a:t>включително</a:t>
            </a:r>
            <a:r>
              <a:rPr lang="ru-RU" sz="2000" dirty="0">
                <a:solidFill>
                  <a:prstClr val="black"/>
                </a:solidFill>
                <a:latin typeface="Comic Sans MS" panose="030F0702030302020204" pitchFamily="66" charset="0"/>
              </a:rPr>
              <a:t> и много от </a:t>
            </a:r>
            <a:r>
              <a:rPr lang="ru-RU" sz="2000" dirty="0" err="1">
                <a:solidFill>
                  <a:prstClr val="black"/>
                </a:solidFill>
                <a:latin typeface="Comic Sans MS" panose="030F0702030302020204" pitchFamily="66" charset="0"/>
              </a:rPr>
              <a:t>лекарствата</a:t>
            </a:r>
            <a:r>
              <a:rPr lang="ru-RU" sz="2000" dirty="0">
                <a:solidFill>
                  <a:prstClr val="black"/>
                </a:solidFill>
                <a:latin typeface="Comic Sans MS" panose="030F0702030302020204" pitchFamily="66" charset="0"/>
              </a:rPr>
              <a:t> с </a:t>
            </a:r>
            <a:r>
              <a:rPr lang="ru-RU" sz="2000" dirty="0" err="1">
                <a:solidFill>
                  <a:prstClr val="black"/>
                </a:solidFill>
                <a:latin typeface="Comic Sans MS" panose="030F0702030302020204" pitchFamily="66" charset="0"/>
              </a:rPr>
              <a:t>лекарско</a:t>
            </a:r>
            <a:r>
              <a:rPr lang="ru-RU" sz="2000" dirty="0">
                <a:solidFill>
                  <a:prstClr val="black"/>
                </a:solidFill>
                <a:latin typeface="Comic Sans MS" panose="030F0702030302020204" pitchFamily="66" charset="0"/>
              </a:rPr>
              <a:t> предписание (например </a:t>
            </a:r>
            <a:r>
              <a:rPr lang="ru-RU" sz="2000" dirty="0" err="1">
                <a:solidFill>
                  <a:prstClr val="black"/>
                </a:solidFill>
                <a:latin typeface="Comic Sans MS" panose="030F0702030302020204" pitchFamily="66" charset="0"/>
              </a:rPr>
              <a:t>бензодиазепини</a:t>
            </a:r>
            <a:r>
              <a:rPr lang="ru-RU" sz="2000" dirty="0">
                <a:solidFill>
                  <a:prstClr val="black"/>
                </a:solidFill>
                <a:latin typeface="Comic Sans MS" panose="030F0702030302020204" pitchFamily="66" charset="0"/>
              </a:rPr>
              <a:t> и </a:t>
            </a:r>
            <a:r>
              <a:rPr lang="ru-RU" sz="2000" dirty="0" err="1">
                <a:solidFill>
                  <a:prstClr val="black"/>
                </a:solidFill>
                <a:latin typeface="Comic Sans MS" panose="030F0702030302020204" pitchFamily="66" charset="0"/>
              </a:rPr>
              <a:t>опиоидни</a:t>
            </a:r>
            <a:r>
              <a:rPr lang="ru-RU" sz="2000" dirty="0">
                <a:solidFill>
                  <a:prstClr val="black"/>
                </a:solidFill>
                <a:latin typeface="Comic Sans MS" panose="030F0702030302020204" pitchFamily="66" charset="0"/>
              </a:rPr>
              <a:t> </a:t>
            </a:r>
            <a:r>
              <a:rPr lang="ru-RU" sz="2000" dirty="0" err="1">
                <a:solidFill>
                  <a:prstClr val="black"/>
                </a:solidFill>
                <a:latin typeface="Comic Sans MS" panose="030F0702030302020204" pitchFamily="66" charset="0"/>
              </a:rPr>
              <a:t>болкоуспокояващи</a:t>
            </a:r>
            <a:r>
              <a:rPr lang="ru-RU" sz="2000" dirty="0">
                <a:solidFill>
                  <a:prstClr val="black"/>
                </a:solidFill>
                <a:latin typeface="Comic Sans MS" panose="030F0702030302020204" pitchFamily="66" charset="0"/>
              </a:rPr>
              <a:t>), </a:t>
            </a:r>
            <a:r>
              <a:rPr lang="ru-RU" sz="2000" dirty="0" err="1">
                <a:solidFill>
                  <a:prstClr val="black"/>
                </a:solidFill>
                <a:latin typeface="Comic Sans MS" panose="030F0702030302020204" pitchFamily="66" charset="0"/>
              </a:rPr>
              <a:t>дори</a:t>
            </a:r>
            <a:r>
              <a:rPr lang="ru-RU" sz="2000" dirty="0">
                <a:solidFill>
                  <a:prstClr val="black"/>
                </a:solidFill>
                <a:latin typeface="Comic Sans MS" panose="030F0702030302020204" pitchFamily="66" charset="0"/>
              </a:rPr>
              <a:t> </a:t>
            </a:r>
            <a:r>
              <a:rPr lang="ru-RU" sz="2000" dirty="0" err="1">
                <a:solidFill>
                  <a:prstClr val="black"/>
                </a:solidFill>
                <a:latin typeface="Comic Sans MS" panose="030F0702030302020204" pitchFamily="66" charset="0"/>
              </a:rPr>
              <a:t>ако</a:t>
            </a:r>
            <a:r>
              <a:rPr lang="ru-RU" sz="2000" dirty="0">
                <a:solidFill>
                  <a:prstClr val="black"/>
                </a:solidFill>
                <a:latin typeface="Comic Sans MS" panose="030F0702030302020204" pitchFamily="66" charset="0"/>
              </a:rPr>
              <a:t> се </a:t>
            </a:r>
            <a:r>
              <a:rPr lang="ru-RU" sz="2000" dirty="0" err="1">
                <a:solidFill>
                  <a:prstClr val="black"/>
                </a:solidFill>
                <a:latin typeface="Comic Sans MS" panose="030F0702030302020204" pitchFamily="66" charset="0"/>
              </a:rPr>
              <a:t>взимат</a:t>
            </a:r>
            <a:r>
              <a:rPr lang="ru-RU" sz="2000" dirty="0">
                <a:solidFill>
                  <a:prstClr val="black"/>
                </a:solidFill>
                <a:latin typeface="Comic Sans MS" panose="030F0702030302020204" pitchFamily="66" charset="0"/>
              </a:rPr>
              <a:t> </a:t>
            </a:r>
            <a:r>
              <a:rPr lang="ru-RU" sz="2000" dirty="0" err="1">
                <a:solidFill>
                  <a:prstClr val="black"/>
                </a:solidFill>
                <a:latin typeface="Comic Sans MS" panose="030F0702030302020204" pitchFamily="66" charset="0"/>
              </a:rPr>
              <a:t>според</a:t>
            </a:r>
            <a:r>
              <a:rPr lang="ru-RU" sz="2000" dirty="0">
                <a:solidFill>
                  <a:prstClr val="black"/>
                </a:solidFill>
                <a:latin typeface="Comic Sans MS" panose="030F0702030302020204" pitchFamily="66" charset="0"/>
              </a:rPr>
              <a:t> </a:t>
            </a:r>
            <a:r>
              <a:rPr lang="ru-RU" sz="2000" dirty="0" err="1">
                <a:solidFill>
                  <a:prstClr val="black"/>
                </a:solidFill>
                <a:latin typeface="Comic Sans MS" panose="030F0702030302020204" pitchFamily="66" charset="0"/>
              </a:rPr>
              <a:t>предписанията</a:t>
            </a:r>
            <a:r>
              <a:rPr lang="ru-RU" sz="2000" dirty="0">
                <a:solidFill>
                  <a:prstClr val="black"/>
                </a:solidFill>
                <a:latin typeface="Comic Sans MS" panose="030F0702030302020204" pitchFamily="66" charset="0"/>
              </a:rPr>
              <a:t>.</a:t>
            </a:r>
          </a:p>
          <a:p>
            <a:pPr marL="0" indent="0" algn="just" eaLnBrk="1" fontAlgn="auto" hangingPunct="1">
              <a:spcAft>
                <a:spcPts val="0"/>
              </a:spcAft>
              <a:buClr>
                <a:srgbClr val="CC0000"/>
              </a:buClr>
              <a:buFont typeface="Arial" panose="020B0604020202020204" pitchFamily="34" charset="0"/>
              <a:buNone/>
              <a:defRPr/>
            </a:pPr>
            <a:r>
              <a:rPr lang="ru-RU" sz="2000" dirty="0">
                <a:solidFill>
                  <a:prstClr val="black"/>
                </a:solidFill>
                <a:latin typeface="Comic Sans MS" panose="030F0702030302020204" pitchFamily="66" charset="0"/>
              </a:rPr>
              <a:t>Интересен факт е, че зад </a:t>
            </a:r>
            <a:r>
              <a:rPr lang="ru-RU" sz="2000" dirty="0" err="1">
                <a:solidFill>
                  <a:prstClr val="black"/>
                </a:solidFill>
                <a:latin typeface="Comic Sans MS" panose="030F0702030302020204" pitchFamily="66" charset="0"/>
              </a:rPr>
              <a:t>физическата</a:t>
            </a:r>
            <a:r>
              <a:rPr lang="ru-RU" sz="2000" dirty="0">
                <a:solidFill>
                  <a:prstClr val="black"/>
                </a:solidFill>
                <a:latin typeface="Comic Sans MS" panose="030F0702030302020204" pitchFamily="66" charset="0"/>
              </a:rPr>
              <a:t> и </a:t>
            </a:r>
            <a:r>
              <a:rPr lang="ru-RU" sz="2000" dirty="0" err="1">
                <a:solidFill>
                  <a:prstClr val="black"/>
                </a:solidFill>
                <a:latin typeface="Comic Sans MS" panose="030F0702030302020204" pitchFamily="66" charset="0"/>
              </a:rPr>
              <a:t>психичната</a:t>
            </a:r>
            <a:r>
              <a:rPr lang="ru-RU" sz="2000" dirty="0">
                <a:solidFill>
                  <a:prstClr val="black"/>
                </a:solidFill>
                <a:latin typeface="Comic Sans MS" panose="030F0702030302020204" pitchFamily="66" charset="0"/>
              </a:rPr>
              <a:t> </a:t>
            </a:r>
            <a:r>
              <a:rPr lang="ru-RU" sz="2000" dirty="0" err="1">
                <a:solidFill>
                  <a:prstClr val="black"/>
                </a:solidFill>
              </a:rPr>
              <a:t>зависимост</a:t>
            </a:r>
            <a:r>
              <a:rPr lang="ru-RU" sz="2000" dirty="0">
                <a:solidFill>
                  <a:prstClr val="black"/>
                </a:solidFill>
              </a:rPr>
              <a:t> стоят </a:t>
            </a:r>
            <a:r>
              <a:rPr lang="ru-RU" sz="2000" dirty="0" err="1">
                <a:solidFill>
                  <a:prstClr val="black"/>
                </a:solidFill>
              </a:rPr>
              <a:t>различни</a:t>
            </a:r>
            <a:r>
              <a:rPr lang="ru-RU" sz="2000" dirty="0">
                <a:solidFill>
                  <a:prstClr val="black"/>
                </a:solidFill>
              </a:rPr>
              <a:t> </a:t>
            </a:r>
            <a:r>
              <a:rPr lang="ru-RU" sz="2000" dirty="0" err="1">
                <a:solidFill>
                  <a:prstClr val="black"/>
                </a:solidFill>
              </a:rPr>
              <a:t>структури</a:t>
            </a:r>
            <a:r>
              <a:rPr lang="ru-RU" sz="2000" dirty="0">
                <a:solidFill>
                  <a:prstClr val="black"/>
                </a:solidFill>
              </a:rPr>
              <a:t> в </a:t>
            </a:r>
            <a:r>
              <a:rPr lang="ru-RU" sz="2000" dirty="0" err="1">
                <a:solidFill>
                  <a:prstClr val="black"/>
                </a:solidFill>
              </a:rPr>
              <a:t>мозъка</a:t>
            </a:r>
            <a:r>
              <a:rPr lang="ru-RU" sz="2000" dirty="0">
                <a:solidFill>
                  <a:prstClr val="black"/>
                </a:solidFill>
              </a:rPr>
              <a:t>. </a:t>
            </a:r>
            <a:r>
              <a:rPr lang="ru-RU" sz="2000" dirty="0" err="1">
                <a:solidFill>
                  <a:prstClr val="black"/>
                </a:solidFill>
              </a:rPr>
              <a:t>Често</a:t>
            </a:r>
            <a:r>
              <a:rPr lang="ru-RU" sz="2000" dirty="0">
                <a:solidFill>
                  <a:prstClr val="black"/>
                </a:solidFill>
              </a:rPr>
              <a:t> </a:t>
            </a:r>
            <a:r>
              <a:rPr lang="ru-RU" sz="2000" dirty="0" err="1">
                <a:solidFill>
                  <a:prstClr val="black"/>
                </a:solidFill>
              </a:rPr>
              <a:t>пъти</a:t>
            </a:r>
            <a:r>
              <a:rPr lang="ru-RU" sz="2000" dirty="0">
                <a:solidFill>
                  <a:prstClr val="black"/>
                </a:solidFill>
              </a:rPr>
              <a:t> </a:t>
            </a:r>
            <a:r>
              <a:rPr lang="ru-RU" sz="2000" dirty="0" err="1">
                <a:solidFill>
                  <a:prstClr val="black"/>
                </a:solidFill>
              </a:rPr>
              <a:t>разграничението</a:t>
            </a:r>
            <a:r>
              <a:rPr lang="ru-RU" sz="2000" dirty="0">
                <a:solidFill>
                  <a:prstClr val="black"/>
                </a:solidFill>
              </a:rPr>
              <a:t> между </a:t>
            </a:r>
            <a:r>
              <a:rPr lang="ru-RU" sz="2000" dirty="0" err="1">
                <a:solidFill>
                  <a:prstClr val="black"/>
                </a:solidFill>
              </a:rPr>
              <a:t>двете</a:t>
            </a:r>
            <a:r>
              <a:rPr lang="ru-RU" sz="2000" dirty="0">
                <a:solidFill>
                  <a:prstClr val="black"/>
                </a:solidFill>
              </a:rPr>
              <a:t> е трудно.</a:t>
            </a:r>
          </a:p>
          <a:p>
            <a:pPr>
              <a:buFont typeface="Arial" panose="020B0604020202020204" pitchFamily="34" charset="0"/>
              <a:buChar char="•"/>
              <a:defRPr/>
            </a:pPr>
            <a:endParaRPr lang="bg-BG" dirty="0"/>
          </a:p>
        </p:txBody>
      </p:sp>
      <p:pic>
        <p:nvPicPr>
          <p:cNvPr id="6" name="Картина 5"/>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724767" y="1412776"/>
            <a:ext cx="2847975" cy="4321175"/>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3000"/>
                                        <p:tgtEl>
                                          <p:spTgt spid="2"/>
                                        </p:tgtEl>
                                      </p:cBhvr>
                                    </p:animEffect>
                                  </p:childTnLst>
                                </p:cTn>
                              </p:par>
                              <p:par>
                                <p:cTn id="8" presetID="10" presetClass="entr" presetSubtype="0" fill="hold" nodeType="withEffect">
                                  <p:stCondLst>
                                    <p:cond delay="150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2000"/>
                                        <p:tgtEl>
                                          <p:spTgt spid="3">
                                            <p:txEl>
                                              <p:pRg st="0" end="0"/>
                                            </p:txEl>
                                          </p:spTgt>
                                        </p:tgtEl>
                                      </p:cBhvr>
                                    </p:animEffect>
                                  </p:childTnLst>
                                </p:cTn>
                              </p:par>
                            </p:childTnLst>
                          </p:cTn>
                        </p:par>
                        <p:par>
                          <p:cTn id="11" fill="hold" nodeType="afterGroup">
                            <p:stCondLst>
                              <p:cond delay="3500"/>
                            </p:stCondLst>
                            <p:childTnLst>
                              <p:par>
                                <p:cTn id="12" presetID="10" presetClass="entr" presetSubtype="0" fill="hold" nodeType="afterEffect">
                                  <p:stCondLst>
                                    <p:cond delay="0"/>
                                  </p:stCondLst>
                                  <p:iterate type="wd">
                                    <p:tmPct val="10000"/>
                                  </p:iterate>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childTnLst>
                                </p:cTn>
                              </p:par>
                              <p:par>
                                <p:cTn id="15" presetID="10" presetClass="entr" presetSubtype="0" fill="hold"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лавие 1"/>
          <p:cNvSpPr>
            <a:spLocks noGrp="1"/>
          </p:cNvSpPr>
          <p:nvPr>
            <p:ph type="title"/>
          </p:nvPr>
        </p:nvSpPr>
        <p:spPr>
          <a:xfrm>
            <a:off x="566738" y="1557338"/>
            <a:ext cx="8001000" cy="1031875"/>
          </a:xfrm>
        </p:spPr>
        <p:txBody>
          <a:bodyPr/>
          <a:lstStyle/>
          <a:p>
            <a:r>
              <a:rPr lang="bg-BG" altLang="bg-BG" dirty="0" smtClean="0"/>
              <a:t>Защо темата за хазарта е актуална?</a:t>
            </a:r>
          </a:p>
        </p:txBody>
      </p:sp>
      <p:sp>
        <p:nvSpPr>
          <p:cNvPr id="3" name="Текстов контейнер 2"/>
          <p:cNvSpPr>
            <a:spLocks noGrp="1"/>
          </p:cNvSpPr>
          <p:nvPr>
            <p:ph type="body" sz="half" idx="1"/>
          </p:nvPr>
        </p:nvSpPr>
        <p:spPr>
          <a:xfrm>
            <a:off x="566738" y="2708275"/>
            <a:ext cx="5013325" cy="3384550"/>
          </a:xfrm>
        </p:spPr>
        <p:txBody>
          <a:bodyPr/>
          <a:lstStyle/>
          <a:p>
            <a:r>
              <a:rPr lang="ru-RU" altLang="bg-BG" sz="2800" smtClean="0">
                <a:solidFill>
                  <a:srgbClr val="000000"/>
                </a:solidFill>
              </a:rPr>
              <a:t>Не всеки играещ хазарт става зависим, но в световен план хазарта е «епидемия», от която страдат доста хора</a:t>
            </a:r>
            <a:r>
              <a:rPr lang="ru-RU" altLang="bg-BG" smtClean="0">
                <a:solidFill>
                  <a:srgbClr val="000000"/>
                </a:solidFill>
              </a:rPr>
              <a:t>.</a:t>
            </a:r>
            <a:endParaRPr lang="bg-BG" altLang="bg-BG" smtClean="0"/>
          </a:p>
        </p:txBody>
      </p:sp>
      <p:sp>
        <p:nvSpPr>
          <p:cNvPr id="4100" name="Контейнер за съдържание 3"/>
          <p:cNvSpPr>
            <a:spLocks noGrp="1"/>
          </p:cNvSpPr>
          <p:nvPr>
            <p:ph sz="half" idx="2"/>
          </p:nvPr>
        </p:nvSpPr>
        <p:spPr>
          <a:xfrm>
            <a:off x="4643438" y="2708275"/>
            <a:ext cx="3924300" cy="3384550"/>
          </a:xfrm>
        </p:spPr>
        <p:txBody>
          <a:bodyPr/>
          <a:lstStyle/>
          <a:p>
            <a:endParaRPr lang="bg-BG" altLang="bg-BG" smtClean="0"/>
          </a:p>
        </p:txBody>
      </p:sp>
      <p:pic>
        <p:nvPicPr>
          <p:cNvPr id="6" name="Картина 5"/>
          <p:cNvPicPr>
            <a:picLocks noChangeAspect="1"/>
          </p:cNvPicPr>
          <p:nvPr/>
        </p:nvPicPr>
        <p:blipFill>
          <a:blip r:embed="rId2" cstate="print">
            <a:extLst>
              <a:ext uri="{28A0092B-C50C-407E-A947-70E740481C1C}">
                <a14:useLocalDpi xmlns:a14="http://schemas.microsoft.com/office/drawing/2010/main" val="0"/>
              </a:ext>
            </a:extLst>
          </a:blip>
          <a:srcRect l="34863" r="15" b="15370"/>
          <a:stretch>
            <a:fillRect/>
          </a:stretch>
        </p:blipFill>
        <p:spPr bwMode="auto">
          <a:xfrm>
            <a:off x="5940425" y="2708275"/>
            <a:ext cx="2555875" cy="2376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0" presetClass="entr" presetSubtype="0" fill="hold" grpId="0" nodeType="afterEffect">
                                  <p:stCondLst>
                                    <p:cond delay="0"/>
                                  </p:stCondLst>
                                  <p:iterate type="wd">
                                    <p:tmPct val="10000"/>
                                  </p:iterate>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3"/>
          <p:cNvSpPr>
            <a:spLocks noGrp="1" noChangeArrowheads="1"/>
          </p:cNvSpPr>
          <p:nvPr>
            <p:ph type="title"/>
          </p:nvPr>
        </p:nvSpPr>
        <p:spPr>
          <a:xfrm>
            <a:off x="539750" y="1055688"/>
            <a:ext cx="8001000" cy="755650"/>
          </a:xfrm>
        </p:spPr>
        <p:txBody>
          <a:bodyPr/>
          <a:lstStyle/>
          <a:p>
            <a:pPr algn="ctr" eaLnBrk="1" hangingPunct="1"/>
            <a:r>
              <a:rPr lang="bg-BG" altLang="bg-BG" sz="2800" smtClean="0">
                <a:latin typeface="Comic Sans MS" pitchFamily="66" charset="0"/>
              </a:rPr>
              <a:t>Какви зависимости познаваме?</a:t>
            </a:r>
          </a:p>
        </p:txBody>
      </p:sp>
      <p:sp>
        <p:nvSpPr>
          <p:cNvPr id="263172" name="Rectangle 4"/>
          <p:cNvSpPr>
            <a:spLocks noGrp="1" noChangeArrowheads="1"/>
          </p:cNvSpPr>
          <p:nvPr>
            <p:ph type="body" sz="half" idx="1"/>
          </p:nvPr>
        </p:nvSpPr>
        <p:spPr>
          <a:xfrm>
            <a:off x="395288" y="1622425"/>
            <a:ext cx="4105275" cy="3967163"/>
          </a:xfrm>
        </p:spPr>
        <p:txBody>
          <a:bodyPr rtlCol="0">
            <a:noAutofit/>
          </a:bodyPr>
          <a:lstStyle/>
          <a:p>
            <a:pPr marL="0" indent="0" eaLnBrk="1" fontAlgn="auto" hangingPunct="1">
              <a:lnSpc>
                <a:spcPct val="115000"/>
              </a:lnSpc>
              <a:spcAft>
                <a:spcPts val="0"/>
              </a:spcAft>
              <a:buFont typeface="Wingdings" panose="05000000000000000000" pitchFamily="2" charset="2"/>
              <a:buNone/>
              <a:defRPr/>
            </a:pPr>
            <a:r>
              <a:rPr lang="bg-BG" sz="2000" dirty="0" smtClean="0">
                <a:latin typeface="Comic Sans MS" panose="030F0702030302020204" pitchFamily="66" charset="0"/>
              </a:rPr>
              <a:t>Зависимост от:</a:t>
            </a:r>
          </a:p>
          <a:p>
            <a:pPr marL="0" indent="266700" eaLnBrk="1" fontAlgn="auto" hangingPunct="1">
              <a:lnSpc>
                <a:spcPct val="115000"/>
              </a:lnSpc>
              <a:spcAft>
                <a:spcPts val="0"/>
              </a:spcAft>
              <a:buFont typeface="Arial" panose="020B0604020202020204" pitchFamily="34" charset="0"/>
              <a:buChar char="•"/>
              <a:defRPr/>
            </a:pPr>
            <a:r>
              <a:rPr lang="bg-BG" sz="2000" dirty="0" smtClean="0">
                <a:latin typeface="Comic Sans MS" panose="030F0702030302020204" pitchFamily="66" charset="0"/>
              </a:rPr>
              <a:t> - алкохол</a:t>
            </a:r>
          </a:p>
          <a:p>
            <a:pPr marL="0" indent="266700" eaLnBrk="1" fontAlgn="auto" hangingPunct="1">
              <a:lnSpc>
                <a:spcPct val="115000"/>
              </a:lnSpc>
              <a:spcAft>
                <a:spcPts val="0"/>
              </a:spcAft>
              <a:buFont typeface="Arial" panose="020B0604020202020204" pitchFamily="34" charset="0"/>
              <a:buChar char="•"/>
              <a:defRPr/>
            </a:pPr>
            <a:r>
              <a:rPr lang="bg-BG" sz="2000" dirty="0" smtClean="0">
                <a:latin typeface="Comic Sans MS" panose="030F0702030302020204" pitchFamily="66" charset="0"/>
              </a:rPr>
              <a:t> - дрога</a:t>
            </a:r>
          </a:p>
          <a:p>
            <a:pPr marL="0" indent="266700" eaLnBrk="1" fontAlgn="auto" hangingPunct="1">
              <a:lnSpc>
                <a:spcPct val="115000"/>
              </a:lnSpc>
              <a:spcAft>
                <a:spcPts val="0"/>
              </a:spcAft>
              <a:buFont typeface="Arial" panose="020B0604020202020204" pitchFamily="34" charset="0"/>
              <a:buChar char="•"/>
              <a:defRPr/>
            </a:pPr>
            <a:r>
              <a:rPr lang="bg-BG" sz="2000" dirty="0" smtClean="0">
                <a:latin typeface="Comic Sans MS" panose="030F0702030302020204" pitchFamily="66" charset="0"/>
              </a:rPr>
              <a:t> - храна</a:t>
            </a:r>
          </a:p>
          <a:p>
            <a:pPr marL="0" indent="266700" eaLnBrk="1" fontAlgn="auto" hangingPunct="1">
              <a:lnSpc>
                <a:spcPct val="115000"/>
              </a:lnSpc>
              <a:spcAft>
                <a:spcPts val="0"/>
              </a:spcAft>
              <a:buFont typeface="Arial" panose="020B0604020202020204" pitchFamily="34" charset="0"/>
              <a:buChar char="•"/>
              <a:defRPr/>
            </a:pPr>
            <a:r>
              <a:rPr lang="bg-BG" sz="2000" dirty="0" smtClean="0">
                <a:latin typeface="Comic Sans MS" panose="030F0702030302020204" pitchFamily="66" charset="0"/>
              </a:rPr>
              <a:t> - медикаменти</a:t>
            </a:r>
          </a:p>
          <a:p>
            <a:pPr marL="0" indent="266700" eaLnBrk="1" fontAlgn="auto" hangingPunct="1">
              <a:lnSpc>
                <a:spcPct val="115000"/>
              </a:lnSpc>
              <a:spcAft>
                <a:spcPts val="0"/>
              </a:spcAft>
              <a:buFont typeface="Arial" panose="020B0604020202020204" pitchFamily="34" charset="0"/>
              <a:buChar char="•"/>
              <a:defRPr/>
            </a:pPr>
            <a:r>
              <a:rPr lang="bg-BG" sz="2000" dirty="0" smtClean="0">
                <a:latin typeface="Comic Sans MS" panose="030F0702030302020204" pitchFamily="66" charset="0"/>
              </a:rPr>
              <a:t> - компютър, телевизор, телефон, интернет</a:t>
            </a:r>
          </a:p>
          <a:p>
            <a:pPr marL="0" indent="266700" eaLnBrk="1" fontAlgn="auto" hangingPunct="1">
              <a:lnSpc>
                <a:spcPct val="115000"/>
              </a:lnSpc>
              <a:spcAft>
                <a:spcPts val="0"/>
              </a:spcAft>
              <a:buFont typeface="Arial" panose="020B0604020202020204" pitchFamily="34" charset="0"/>
              <a:buChar char="•"/>
              <a:defRPr/>
            </a:pPr>
            <a:r>
              <a:rPr lang="bg-BG" sz="2000" dirty="0" smtClean="0">
                <a:latin typeface="Comic Sans MS" panose="030F0702030302020204" pitchFamily="66" charset="0"/>
              </a:rPr>
              <a:t> - тютюнопушене</a:t>
            </a:r>
          </a:p>
          <a:p>
            <a:pPr marL="0" indent="266700" eaLnBrk="1" fontAlgn="auto" hangingPunct="1">
              <a:lnSpc>
                <a:spcPct val="115000"/>
              </a:lnSpc>
              <a:spcAft>
                <a:spcPts val="0"/>
              </a:spcAft>
              <a:buFont typeface="Arial" panose="020B0604020202020204" pitchFamily="34" charset="0"/>
              <a:buChar char="•"/>
              <a:defRPr/>
            </a:pPr>
            <a:r>
              <a:rPr lang="bg-BG" sz="2000" dirty="0" smtClean="0">
                <a:latin typeface="Comic Sans MS" panose="030F0702030302020204" pitchFamily="66" charset="0"/>
              </a:rPr>
              <a:t> - хора</a:t>
            </a:r>
          </a:p>
          <a:p>
            <a:pPr marL="0" indent="266700" eaLnBrk="1" fontAlgn="auto" hangingPunct="1">
              <a:lnSpc>
                <a:spcPct val="115000"/>
              </a:lnSpc>
              <a:spcAft>
                <a:spcPts val="0"/>
              </a:spcAft>
              <a:buFont typeface="Arial" panose="020B0604020202020204" pitchFamily="34" charset="0"/>
              <a:buChar char="•"/>
              <a:defRPr/>
            </a:pPr>
            <a:r>
              <a:rPr lang="bg-BG" sz="2000" dirty="0" smtClean="0">
                <a:latin typeface="Comic Sans MS" panose="030F0702030302020204" pitchFamily="66" charset="0"/>
              </a:rPr>
              <a:t> - хазарт</a:t>
            </a:r>
          </a:p>
          <a:p>
            <a:pPr marL="0" indent="266700" eaLnBrk="1" fontAlgn="auto" hangingPunct="1">
              <a:lnSpc>
                <a:spcPct val="115000"/>
              </a:lnSpc>
              <a:spcAft>
                <a:spcPts val="0"/>
              </a:spcAft>
              <a:buFont typeface="Arial" panose="020B0604020202020204" pitchFamily="34" charset="0"/>
              <a:buChar char="•"/>
              <a:defRPr/>
            </a:pPr>
            <a:r>
              <a:rPr lang="bg-BG" sz="2000" dirty="0" smtClean="0">
                <a:latin typeface="Comic Sans MS" panose="030F0702030302020204" pitchFamily="66" charset="0"/>
              </a:rPr>
              <a:t> - друго</a:t>
            </a:r>
          </a:p>
        </p:txBody>
      </p:sp>
      <p:pic>
        <p:nvPicPr>
          <p:cNvPr id="31748" name="Контейнер за съдържание 3"/>
          <p:cNvPicPr>
            <a:picLocks noGrp="1" noChangeAspect="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4265613" y="1657350"/>
            <a:ext cx="2057400" cy="2057400"/>
          </a:xfrm>
        </p:spPr>
      </p:pic>
      <p:pic>
        <p:nvPicPr>
          <p:cNvPr id="31749" name="Картина 4"/>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418263" y="3505200"/>
            <a:ext cx="2559050" cy="167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50" name="Картина 5"/>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577013" y="1811338"/>
            <a:ext cx="2239962" cy="1679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51" name="Картина 1"/>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898900" y="3784600"/>
            <a:ext cx="2424113" cy="2074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withEffect">
                                  <p:stCondLst>
                                    <p:cond delay="0"/>
                                  </p:stCondLst>
                                  <p:iterate type="lt">
                                    <p:tmPct val="2000"/>
                                  </p:iterate>
                                  <p:childTnLst>
                                    <p:set>
                                      <p:cBhvr>
                                        <p:cTn id="6" dur="1" fill="hold">
                                          <p:stCondLst>
                                            <p:cond delay="0"/>
                                          </p:stCondLst>
                                        </p:cTn>
                                        <p:tgtEl>
                                          <p:spTgt spid="263172">
                                            <p:txEl>
                                              <p:pRg st="0" end="0"/>
                                            </p:txEl>
                                          </p:spTgt>
                                        </p:tgtEl>
                                        <p:attrNameLst>
                                          <p:attrName>style.visibility</p:attrName>
                                        </p:attrNameLst>
                                      </p:cBhvr>
                                      <p:to>
                                        <p:strVal val="visible"/>
                                      </p:to>
                                    </p:set>
                                    <p:animEffect transition="in" filter="fade">
                                      <p:cBhvr>
                                        <p:cTn id="7" dur="2000"/>
                                        <p:tgtEl>
                                          <p:spTgt spid="263172">
                                            <p:txEl>
                                              <p:pRg st="0" end="0"/>
                                            </p:txEl>
                                          </p:spTgt>
                                        </p:tgtEl>
                                      </p:cBhvr>
                                    </p:animEffect>
                                  </p:childTnLst>
                                </p:cTn>
                              </p:par>
                              <p:par>
                                <p:cTn id="8" presetID="10" presetClass="entr" presetSubtype="0" fill="hold" nodeType="withEffect">
                                  <p:stCondLst>
                                    <p:cond delay="0"/>
                                  </p:stCondLst>
                                  <p:iterate type="lt">
                                    <p:tmPct val="2000"/>
                                  </p:iterate>
                                  <p:childTnLst>
                                    <p:set>
                                      <p:cBhvr>
                                        <p:cTn id="9" dur="1" fill="hold">
                                          <p:stCondLst>
                                            <p:cond delay="0"/>
                                          </p:stCondLst>
                                        </p:cTn>
                                        <p:tgtEl>
                                          <p:spTgt spid="263172">
                                            <p:txEl>
                                              <p:pRg st="1" end="1"/>
                                            </p:txEl>
                                          </p:spTgt>
                                        </p:tgtEl>
                                        <p:attrNameLst>
                                          <p:attrName>style.visibility</p:attrName>
                                        </p:attrNameLst>
                                      </p:cBhvr>
                                      <p:to>
                                        <p:strVal val="visible"/>
                                      </p:to>
                                    </p:set>
                                    <p:animEffect transition="in" filter="fade">
                                      <p:cBhvr>
                                        <p:cTn id="10" dur="2000"/>
                                        <p:tgtEl>
                                          <p:spTgt spid="263172">
                                            <p:txEl>
                                              <p:pRg st="1" end="1"/>
                                            </p:txEl>
                                          </p:spTgt>
                                        </p:tgtEl>
                                      </p:cBhvr>
                                    </p:animEffect>
                                  </p:childTnLst>
                                </p:cTn>
                              </p:par>
                              <p:par>
                                <p:cTn id="11" presetID="10" presetClass="entr" presetSubtype="0" fill="hold" nodeType="withEffect">
                                  <p:stCondLst>
                                    <p:cond delay="0"/>
                                  </p:stCondLst>
                                  <p:iterate type="lt">
                                    <p:tmPct val="2000"/>
                                  </p:iterate>
                                  <p:childTnLst>
                                    <p:set>
                                      <p:cBhvr>
                                        <p:cTn id="12" dur="1" fill="hold">
                                          <p:stCondLst>
                                            <p:cond delay="0"/>
                                          </p:stCondLst>
                                        </p:cTn>
                                        <p:tgtEl>
                                          <p:spTgt spid="263172">
                                            <p:txEl>
                                              <p:pRg st="2" end="2"/>
                                            </p:txEl>
                                          </p:spTgt>
                                        </p:tgtEl>
                                        <p:attrNameLst>
                                          <p:attrName>style.visibility</p:attrName>
                                        </p:attrNameLst>
                                      </p:cBhvr>
                                      <p:to>
                                        <p:strVal val="visible"/>
                                      </p:to>
                                    </p:set>
                                    <p:animEffect transition="in" filter="fade">
                                      <p:cBhvr>
                                        <p:cTn id="13" dur="2000"/>
                                        <p:tgtEl>
                                          <p:spTgt spid="263172">
                                            <p:txEl>
                                              <p:pRg st="2" end="2"/>
                                            </p:txEl>
                                          </p:spTgt>
                                        </p:tgtEl>
                                      </p:cBhvr>
                                    </p:animEffect>
                                  </p:childTnLst>
                                </p:cTn>
                              </p:par>
                              <p:par>
                                <p:cTn id="14" presetID="10" presetClass="entr" presetSubtype="0" fill="hold" nodeType="withEffect">
                                  <p:stCondLst>
                                    <p:cond delay="0"/>
                                  </p:stCondLst>
                                  <p:iterate type="lt">
                                    <p:tmPct val="2000"/>
                                  </p:iterate>
                                  <p:childTnLst>
                                    <p:set>
                                      <p:cBhvr>
                                        <p:cTn id="15" dur="1" fill="hold">
                                          <p:stCondLst>
                                            <p:cond delay="0"/>
                                          </p:stCondLst>
                                        </p:cTn>
                                        <p:tgtEl>
                                          <p:spTgt spid="263172">
                                            <p:txEl>
                                              <p:pRg st="3" end="3"/>
                                            </p:txEl>
                                          </p:spTgt>
                                        </p:tgtEl>
                                        <p:attrNameLst>
                                          <p:attrName>style.visibility</p:attrName>
                                        </p:attrNameLst>
                                      </p:cBhvr>
                                      <p:to>
                                        <p:strVal val="visible"/>
                                      </p:to>
                                    </p:set>
                                    <p:animEffect transition="in" filter="fade">
                                      <p:cBhvr>
                                        <p:cTn id="16" dur="2000"/>
                                        <p:tgtEl>
                                          <p:spTgt spid="263172">
                                            <p:txEl>
                                              <p:pRg st="3" end="3"/>
                                            </p:txEl>
                                          </p:spTgt>
                                        </p:tgtEl>
                                      </p:cBhvr>
                                    </p:animEffect>
                                  </p:childTnLst>
                                </p:cTn>
                              </p:par>
                              <p:par>
                                <p:cTn id="17" presetID="10" presetClass="entr" presetSubtype="0" fill="hold" nodeType="withEffect">
                                  <p:stCondLst>
                                    <p:cond delay="0"/>
                                  </p:stCondLst>
                                  <p:iterate type="lt">
                                    <p:tmPct val="2000"/>
                                  </p:iterate>
                                  <p:childTnLst>
                                    <p:set>
                                      <p:cBhvr>
                                        <p:cTn id="18" dur="1" fill="hold">
                                          <p:stCondLst>
                                            <p:cond delay="0"/>
                                          </p:stCondLst>
                                        </p:cTn>
                                        <p:tgtEl>
                                          <p:spTgt spid="263172">
                                            <p:txEl>
                                              <p:pRg st="4" end="4"/>
                                            </p:txEl>
                                          </p:spTgt>
                                        </p:tgtEl>
                                        <p:attrNameLst>
                                          <p:attrName>style.visibility</p:attrName>
                                        </p:attrNameLst>
                                      </p:cBhvr>
                                      <p:to>
                                        <p:strVal val="visible"/>
                                      </p:to>
                                    </p:set>
                                    <p:animEffect transition="in" filter="fade">
                                      <p:cBhvr>
                                        <p:cTn id="19" dur="2000"/>
                                        <p:tgtEl>
                                          <p:spTgt spid="263172">
                                            <p:txEl>
                                              <p:pRg st="4" end="4"/>
                                            </p:txEl>
                                          </p:spTgt>
                                        </p:tgtEl>
                                      </p:cBhvr>
                                    </p:animEffect>
                                  </p:childTnLst>
                                </p:cTn>
                              </p:par>
                              <p:par>
                                <p:cTn id="20" presetID="10" presetClass="entr" presetSubtype="0" fill="hold" nodeType="withEffect">
                                  <p:stCondLst>
                                    <p:cond delay="0"/>
                                  </p:stCondLst>
                                  <p:iterate type="lt">
                                    <p:tmPct val="2000"/>
                                  </p:iterate>
                                  <p:childTnLst>
                                    <p:set>
                                      <p:cBhvr>
                                        <p:cTn id="21" dur="1" fill="hold">
                                          <p:stCondLst>
                                            <p:cond delay="0"/>
                                          </p:stCondLst>
                                        </p:cTn>
                                        <p:tgtEl>
                                          <p:spTgt spid="263172">
                                            <p:txEl>
                                              <p:pRg st="5" end="5"/>
                                            </p:txEl>
                                          </p:spTgt>
                                        </p:tgtEl>
                                        <p:attrNameLst>
                                          <p:attrName>style.visibility</p:attrName>
                                        </p:attrNameLst>
                                      </p:cBhvr>
                                      <p:to>
                                        <p:strVal val="visible"/>
                                      </p:to>
                                    </p:set>
                                    <p:animEffect transition="in" filter="fade">
                                      <p:cBhvr>
                                        <p:cTn id="22" dur="2000"/>
                                        <p:tgtEl>
                                          <p:spTgt spid="263172">
                                            <p:txEl>
                                              <p:pRg st="5" end="5"/>
                                            </p:txEl>
                                          </p:spTgt>
                                        </p:tgtEl>
                                      </p:cBhvr>
                                    </p:animEffect>
                                  </p:childTnLst>
                                </p:cTn>
                              </p:par>
                              <p:par>
                                <p:cTn id="23" presetID="10" presetClass="entr" presetSubtype="0" fill="hold" nodeType="withEffect">
                                  <p:stCondLst>
                                    <p:cond delay="0"/>
                                  </p:stCondLst>
                                  <p:iterate type="lt">
                                    <p:tmPct val="2000"/>
                                  </p:iterate>
                                  <p:childTnLst>
                                    <p:set>
                                      <p:cBhvr>
                                        <p:cTn id="24" dur="1" fill="hold">
                                          <p:stCondLst>
                                            <p:cond delay="0"/>
                                          </p:stCondLst>
                                        </p:cTn>
                                        <p:tgtEl>
                                          <p:spTgt spid="263172">
                                            <p:txEl>
                                              <p:pRg st="6" end="6"/>
                                            </p:txEl>
                                          </p:spTgt>
                                        </p:tgtEl>
                                        <p:attrNameLst>
                                          <p:attrName>style.visibility</p:attrName>
                                        </p:attrNameLst>
                                      </p:cBhvr>
                                      <p:to>
                                        <p:strVal val="visible"/>
                                      </p:to>
                                    </p:set>
                                    <p:animEffect transition="in" filter="fade">
                                      <p:cBhvr>
                                        <p:cTn id="25" dur="2000"/>
                                        <p:tgtEl>
                                          <p:spTgt spid="263172">
                                            <p:txEl>
                                              <p:pRg st="6" end="6"/>
                                            </p:txEl>
                                          </p:spTgt>
                                        </p:tgtEl>
                                      </p:cBhvr>
                                    </p:animEffect>
                                  </p:childTnLst>
                                </p:cTn>
                              </p:par>
                              <p:par>
                                <p:cTn id="26" presetID="10" presetClass="entr" presetSubtype="0" fill="hold" nodeType="withEffect">
                                  <p:stCondLst>
                                    <p:cond delay="0"/>
                                  </p:stCondLst>
                                  <p:iterate type="lt">
                                    <p:tmPct val="2000"/>
                                  </p:iterate>
                                  <p:childTnLst>
                                    <p:set>
                                      <p:cBhvr>
                                        <p:cTn id="27" dur="1" fill="hold">
                                          <p:stCondLst>
                                            <p:cond delay="0"/>
                                          </p:stCondLst>
                                        </p:cTn>
                                        <p:tgtEl>
                                          <p:spTgt spid="263172">
                                            <p:txEl>
                                              <p:pRg st="7" end="7"/>
                                            </p:txEl>
                                          </p:spTgt>
                                        </p:tgtEl>
                                        <p:attrNameLst>
                                          <p:attrName>style.visibility</p:attrName>
                                        </p:attrNameLst>
                                      </p:cBhvr>
                                      <p:to>
                                        <p:strVal val="visible"/>
                                      </p:to>
                                    </p:set>
                                    <p:animEffect transition="in" filter="fade">
                                      <p:cBhvr>
                                        <p:cTn id="28" dur="2000"/>
                                        <p:tgtEl>
                                          <p:spTgt spid="263172">
                                            <p:txEl>
                                              <p:pRg st="7" end="7"/>
                                            </p:txEl>
                                          </p:spTgt>
                                        </p:tgtEl>
                                      </p:cBhvr>
                                    </p:animEffect>
                                  </p:childTnLst>
                                </p:cTn>
                              </p:par>
                              <p:par>
                                <p:cTn id="29" presetID="10" presetClass="entr" presetSubtype="0" fill="hold" nodeType="withEffect">
                                  <p:stCondLst>
                                    <p:cond delay="0"/>
                                  </p:stCondLst>
                                  <p:iterate type="lt">
                                    <p:tmPct val="2000"/>
                                  </p:iterate>
                                  <p:childTnLst>
                                    <p:set>
                                      <p:cBhvr>
                                        <p:cTn id="30" dur="1" fill="hold">
                                          <p:stCondLst>
                                            <p:cond delay="0"/>
                                          </p:stCondLst>
                                        </p:cTn>
                                        <p:tgtEl>
                                          <p:spTgt spid="263172">
                                            <p:txEl>
                                              <p:pRg st="8" end="8"/>
                                            </p:txEl>
                                          </p:spTgt>
                                        </p:tgtEl>
                                        <p:attrNameLst>
                                          <p:attrName>style.visibility</p:attrName>
                                        </p:attrNameLst>
                                      </p:cBhvr>
                                      <p:to>
                                        <p:strVal val="visible"/>
                                      </p:to>
                                    </p:set>
                                    <p:animEffect transition="in" filter="fade">
                                      <p:cBhvr>
                                        <p:cTn id="31" dur="2000"/>
                                        <p:tgtEl>
                                          <p:spTgt spid="263172">
                                            <p:txEl>
                                              <p:pRg st="8" end="8"/>
                                            </p:txEl>
                                          </p:spTgt>
                                        </p:tgtEl>
                                      </p:cBhvr>
                                    </p:animEffect>
                                  </p:childTnLst>
                                </p:cTn>
                              </p:par>
                              <p:par>
                                <p:cTn id="32" presetID="10" presetClass="entr" presetSubtype="0" fill="hold" nodeType="withEffect">
                                  <p:stCondLst>
                                    <p:cond delay="0"/>
                                  </p:stCondLst>
                                  <p:iterate type="lt">
                                    <p:tmPct val="2000"/>
                                  </p:iterate>
                                  <p:childTnLst>
                                    <p:set>
                                      <p:cBhvr>
                                        <p:cTn id="33" dur="1" fill="hold">
                                          <p:stCondLst>
                                            <p:cond delay="0"/>
                                          </p:stCondLst>
                                        </p:cTn>
                                        <p:tgtEl>
                                          <p:spTgt spid="263172">
                                            <p:txEl>
                                              <p:pRg st="9" end="9"/>
                                            </p:txEl>
                                          </p:spTgt>
                                        </p:tgtEl>
                                        <p:attrNameLst>
                                          <p:attrName>style.visibility</p:attrName>
                                        </p:attrNameLst>
                                      </p:cBhvr>
                                      <p:to>
                                        <p:strVal val="visible"/>
                                      </p:to>
                                    </p:set>
                                    <p:animEffect transition="in" filter="fade">
                                      <p:cBhvr>
                                        <p:cTn id="34" dur="2000"/>
                                        <p:tgtEl>
                                          <p:spTgt spid="263172">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Текстов контейнер 2"/>
          <p:cNvSpPr>
            <a:spLocks noGrp="1"/>
          </p:cNvSpPr>
          <p:nvPr>
            <p:ph type="body" sz="half" idx="1"/>
          </p:nvPr>
        </p:nvSpPr>
        <p:spPr>
          <a:xfrm>
            <a:off x="566738" y="1628775"/>
            <a:ext cx="8181975" cy="1800225"/>
          </a:xfrm>
        </p:spPr>
        <p:txBody>
          <a:bodyPr/>
          <a:lstStyle/>
          <a:p>
            <a:pPr algn="just"/>
            <a:r>
              <a:rPr lang="bg-BG" altLang="bg-BG" sz="2000" smtClean="0">
                <a:latin typeface="Comic Sans MS" pitchFamily="66" charset="0"/>
                <a:ea typeface="Times New Roman" pitchFamily="18" charset="0"/>
                <a:cs typeface="Arial" charset="0"/>
              </a:rPr>
              <a:t>Хазартната зависимост е пример за процес или поведенческа зависимост, която се различава от зависимостите, свързани с вещества като тютюн, алкохол, храна, наркотици. При поведенческата зависимост „вълната”, „надрусването” идва от серия от действия, постъпки, които са свързани с поведението. </a:t>
            </a:r>
          </a:p>
        </p:txBody>
      </p:sp>
      <p:pic>
        <p:nvPicPr>
          <p:cNvPr id="32771" name="Картина 4"/>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993900" y="3429000"/>
            <a:ext cx="5327650" cy="3046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Текстов контейнер 2"/>
          <p:cNvSpPr>
            <a:spLocks noGrp="1"/>
          </p:cNvSpPr>
          <p:nvPr>
            <p:ph type="body" sz="half" idx="1"/>
          </p:nvPr>
        </p:nvSpPr>
        <p:spPr>
          <a:xfrm>
            <a:off x="611188" y="1484313"/>
            <a:ext cx="4752975" cy="5257800"/>
          </a:xfrm>
        </p:spPr>
        <p:txBody>
          <a:bodyPr/>
          <a:lstStyle/>
          <a:p>
            <a:pPr algn="just">
              <a:lnSpc>
                <a:spcPct val="107000"/>
              </a:lnSpc>
              <a:spcAft>
                <a:spcPts val="788"/>
              </a:spcAft>
            </a:pPr>
            <a:r>
              <a:rPr lang="bg-BG" altLang="bg-BG" sz="2000" smtClean="0">
                <a:latin typeface="Comic Sans MS" pitchFamily="66" charset="0"/>
                <a:ea typeface="Times New Roman" pitchFamily="18" charset="0"/>
                <a:cs typeface="Arial" charset="0"/>
              </a:rPr>
              <a:t>При хазартната зависимост еуфорията идва от социалната атмосфера или групата, която се събира в казиното, бинго-залата или трасето за състезания, а също така вълнението идва от поемането на рискове. Някои хазартно зависими имат „щастливи”аксесоари, облекло, талисмани, които носят със себе си, когато залагат. Някои път само докосването до талисмана, аксесоарите или любимото облекло е достатъчно за предизвикването на „еуфория”.</a:t>
            </a:r>
          </a:p>
          <a:p>
            <a:endParaRPr lang="bg-BG" altLang="bg-BG" sz="2000" smtClean="0">
              <a:latin typeface="Comic Sans MS" pitchFamily="66" charset="0"/>
              <a:ea typeface="Times New Roman" pitchFamily="18" charset="0"/>
              <a:cs typeface="Arial" charset="0"/>
            </a:endParaRPr>
          </a:p>
        </p:txBody>
      </p:sp>
      <p:pic>
        <p:nvPicPr>
          <p:cNvPr id="33795" name="Картина 5"/>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541963" y="3644900"/>
            <a:ext cx="3244850" cy="259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796" name="Картина 6"/>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548313" y="1628775"/>
            <a:ext cx="3238500" cy="1871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Текстов контейнер 2"/>
          <p:cNvSpPr>
            <a:spLocks noGrp="1"/>
          </p:cNvSpPr>
          <p:nvPr>
            <p:ph type="body" sz="half" idx="1"/>
          </p:nvPr>
        </p:nvSpPr>
        <p:spPr>
          <a:xfrm>
            <a:off x="539750" y="1341438"/>
            <a:ext cx="8108950" cy="2735262"/>
          </a:xfrm>
        </p:spPr>
        <p:txBody>
          <a:bodyPr/>
          <a:lstStyle/>
          <a:p>
            <a:pPr algn="just">
              <a:lnSpc>
                <a:spcPct val="107000"/>
              </a:lnSpc>
              <a:spcAft>
                <a:spcPts val="788"/>
              </a:spcAft>
            </a:pPr>
            <a:r>
              <a:rPr lang="bg-BG" altLang="bg-BG" sz="2000" smtClean="0">
                <a:latin typeface="Comic Sans MS" pitchFamily="66" charset="0"/>
                <a:ea typeface="Times New Roman" pitchFamily="18" charset="0"/>
                <a:cs typeface="Arial" charset="0"/>
              </a:rPr>
              <a:t>Хазартната зависимост се развива бавно във времето. Хората могат да започнат с приемливо социално и за забавление залагане и постепенно да се пристрастят докато развият патологично разстройство. В повечето случаи зависимостта се развива за няколко години, макар че има случаи когато има хора, залагали в продължение на 10 г. контролирано и под въздействието на голям стрес като развод или загуба на работа да развият натрапливо разстройство, свързано с хазарт.</a:t>
            </a:r>
            <a:endParaRPr lang="bg-BG" altLang="bg-BG" sz="2000" smtClean="0">
              <a:ea typeface="Times New Roman" pitchFamily="18" charset="0"/>
              <a:cs typeface="Arial" charset="0"/>
            </a:endParaRPr>
          </a:p>
          <a:p>
            <a:endParaRPr lang="bg-BG" altLang="bg-BG" smtClean="0">
              <a:ea typeface="Times New Roman" pitchFamily="18" charset="0"/>
              <a:cs typeface="Arial" charset="0"/>
            </a:endParaRPr>
          </a:p>
        </p:txBody>
      </p:sp>
      <p:pic>
        <p:nvPicPr>
          <p:cNvPr id="34819" name="Картина 6"/>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455863" y="4086225"/>
            <a:ext cx="4276725" cy="2555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Текстов контейнер 2"/>
          <p:cNvSpPr>
            <a:spLocks noGrp="1"/>
          </p:cNvSpPr>
          <p:nvPr>
            <p:ph type="body" sz="half" idx="1"/>
          </p:nvPr>
        </p:nvSpPr>
        <p:spPr>
          <a:xfrm>
            <a:off x="323850" y="3933825"/>
            <a:ext cx="8613775" cy="3382963"/>
          </a:xfrm>
        </p:spPr>
        <p:txBody>
          <a:bodyPr/>
          <a:lstStyle/>
          <a:p>
            <a:pPr algn="just"/>
            <a:r>
              <a:rPr lang="bg-BG" altLang="bg-BG" sz="2000" smtClean="0">
                <a:latin typeface="Comic Sans MS" pitchFamily="66" charset="0"/>
                <a:ea typeface="Times New Roman" pitchFamily="18" charset="0"/>
                <a:cs typeface="Arial" charset="0"/>
              </a:rPr>
              <a:t>Няма известни досега биологични причини за хазартната зависимост. Има обаче доста сериозни психологични причини за хазартната зависимост. Много хора залагат поради желанието си да избягат емоционално от депресията. Този модел е доста разпространен при жените, отколкото при мъжете. Някои от играчите търсят алтернативна промяна на настроението, асоциирана със залагането, а именно специфичното вълнение и прилив на енергия, която свързват с хазарта, повече, отколкото печалбата на пари</a:t>
            </a:r>
          </a:p>
        </p:txBody>
      </p:sp>
      <p:pic>
        <p:nvPicPr>
          <p:cNvPr id="35843" name="Картина 4"/>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124075" y="1412875"/>
            <a:ext cx="5040313" cy="252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Текстов контейнер 2"/>
          <p:cNvSpPr>
            <a:spLocks noGrp="1"/>
          </p:cNvSpPr>
          <p:nvPr>
            <p:ph type="body" sz="half" idx="1"/>
          </p:nvPr>
        </p:nvSpPr>
        <p:spPr>
          <a:xfrm>
            <a:off x="323850" y="1341438"/>
            <a:ext cx="8324850" cy="3382962"/>
          </a:xfrm>
        </p:spPr>
        <p:txBody>
          <a:bodyPr/>
          <a:lstStyle/>
          <a:p>
            <a:pPr marL="0" indent="0" algn="just">
              <a:lnSpc>
                <a:spcPct val="107000"/>
              </a:lnSpc>
              <a:spcAft>
                <a:spcPts val="790"/>
              </a:spcAft>
              <a:buFont typeface="Arial" panose="020B0604020202020204" pitchFamily="34" charset="0"/>
              <a:buNone/>
              <a:defRPr/>
            </a:pPr>
            <a:r>
              <a:rPr lang="bg-BG" sz="2400" dirty="0" smtClean="0">
                <a:solidFill>
                  <a:srgbClr val="5E5E5E"/>
                </a:solidFill>
                <a:latin typeface="Comic Sans MS" panose="030F0702030302020204" pitchFamily="66" charset="0"/>
                <a:ea typeface="Times New Roman" panose="02020603050405020304" pitchFamily="18" charset="0"/>
                <a:cs typeface="Arial" panose="020B0604020202020204" pitchFamily="34" charset="0"/>
              </a:rPr>
              <a:t> </a:t>
            </a:r>
            <a:r>
              <a:rPr lang="bg-BG" sz="2000" dirty="0" smtClean="0">
                <a:latin typeface="Comic Sans MS" panose="030F0702030302020204" pitchFamily="66" charset="0"/>
                <a:ea typeface="Times New Roman" panose="02020603050405020304" pitchFamily="18" charset="0"/>
                <a:cs typeface="Arial" panose="020B0604020202020204" pitchFamily="34" charset="0"/>
              </a:rPr>
              <a:t>Личността </a:t>
            </a:r>
            <a:r>
              <a:rPr lang="bg-BG" sz="2000" dirty="0">
                <a:latin typeface="Comic Sans MS" panose="030F0702030302020204" pitchFamily="66" charset="0"/>
                <a:ea typeface="Times New Roman" panose="02020603050405020304" pitchFamily="18" charset="0"/>
                <a:cs typeface="Arial" panose="020B0604020202020204" pitchFamily="34" charset="0"/>
              </a:rPr>
              <a:t>на хазартно зависимият е емоционално свързана повече с усещанията от еуфорията, отколкото с парите сами по себе си. </a:t>
            </a:r>
            <a:r>
              <a:rPr lang="bg-BG" sz="2000" dirty="0" smtClean="0">
                <a:latin typeface="Comic Sans MS" panose="030F0702030302020204" pitchFamily="66" charset="0"/>
                <a:ea typeface="Times New Roman" panose="02020603050405020304" pitchFamily="18" charset="0"/>
                <a:cs typeface="Arial" panose="020B0604020202020204" pitchFamily="34" charset="0"/>
              </a:rPr>
              <a:t>Има данни за мъже</a:t>
            </a:r>
            <a:r>
              <a:rPr lang="bg-BG" sz="2000" dirty="0">
                <a:latin typeface="Comic Sans MS" panose="030F0702030302020204" pitchFamily="66" charset="0"/>
                <a:ea typeface="Times New Roman" panose="02020603050405020304" pitchFamily="18" charset="0"/>
                <a:cs typeface="Arial" panose="020B0604020202020204" pitchFamily="34" charset="0"/>
              </a:rPr>
              <a:t>, </a:t>
            </a:r>
            <a:r>
              <a:rPr lang="bg-BG" sz="2000" dirty="0" smtClean="0">
                <a:latin typeface="Comic Sans MS" panose="030F0702030302020204" pitchFamily="66" charset="0"/>
                <a:ea typeface="Times New Roman" panose="02020603050405020304" pitchFamily="18" charset="0"/>
                <a:cs typeface="Arial" panose="020B0604020202020204" pitchFamily="34" charset="0"/>
              </a:rPr>
              <a:t>диагностицирани с </a:t>
            </a:r>
            <a:r>
              <a:rPr lang="bg-BG" sz="2000" dirty="0">
                <a:latin typeface="Comic Sans MS" panose="030F0702030302020204" pitchFamily="66" charset="0"/>
                <a:ea typeface="Times New Roman" panose="02020603050405020304" pitchFamily="18" charset="0"/>
                <a:cs typeface="Arial" panose="020B0604020202020204" pitchFamily="34" charset="0"/>
              </a:rPr>
              <a:t>хазартна зависимост, </a:t>
            </a:r>
            <a:r>
              <a:rPr lang="bg-BG" sz="2000" dirty="0" smtClean="0">
                <a:latin typeface="Comic Sans MS" panose="030F0702030302020204" pitchFamily="66" charset="0"/>
                <a:ea typeface="Times New Roman" panose="02020603050405020304" pitchFamily="18" charset="0"/>
                <a:cs typeface="Arial" panose="020B0604020202020204" pitchFamily="34" charset="0"/>
              </a:rPr>
              <a:t>които имали </a:t>
            </a:r>
            <a:r>
              <a:rPr lang="bg-BG" sz="2000" dirty="0">
                <a:latin typeface="Comic Sans MS" panose="030F0702030302020204" pitchFamily="66" charset="0"/>
                <a:ea typeface="Times New Roman" panose="02020603050405020304" pitchFamily="18" charset="0"/>
                <a:cs typeface="Arial" panose="020B0604020202020204" pitchFamily="34" charset="0"/>
              </a:rPr>
              <a:t>като деца разстройство на вниманието и </a:t>
            </a:r>
            <a:r>
              <a:rPr lang="bg-BG" sz="2000" dirty="0" err="1">
                <a:latin typeface="Comic Sans MS" panose="030F0702030302020204" pitchFamily="66" charset="0"/>
                <a:ea typeface="Times New Roman" panose="02020603050405020304" pitchFamily="18" charset="0"/>
                <a:cs typeface="Arial" panose="020B0604020202020204" pitchFamily="34" charset="0"/>
              </a:rPr>
              <a:t>хиперактивност</a:t>
            </a:r>
            <a:r>
              <a:rPr lang="bg-BG" sz="2000" dirty="0">
                <a:latin typeface="Comic Sans MS" panose="030F0702030302020204" pitchFamily="66" charset="0"/>
                <a:ea typeface="Times New Roman" panose="02020603050405020304" pitchFamily="18" charset="0"/>
                <a:cs typeface="Arial" panose="020B0604020202020204" pitchFamily="34" charset="0"/>
              </a:rPr>
              <a:t>. А други изследователи са открили, че хазартно-зависимите като цяло са крайно състезателни типове, които са неуморни и лесно се отегчават.</a:t>
            </a:r>
            <a:endParaRPr lang="bg-BG" sz="2000" dirty="0">
              <a:latin typeface="Comic Sans MS" panose="030F0702030302020204" pitchFamily="66" charset="0"/>
              <a:ea typeface="Times New Roman" panose="02020603050405020304" pitchFamily="18" charset="0"/>
              <a:cs typeface="Times New Roman" panose="02020603050405020304" pitchFamily="18" charset="0"/>
            </a:endParaRPr>
          </a:p>
          <a:p>
            <a:pPr>
              <a:buFont typeface="Arial" panose="020B0604020202020204" pitchFamily="34" charset="0"/>
              <a:buChar char="•"/>
              <a:defRPr/>
            </a:pPr>
            <a:endParaRPr lang="bg-BG" dirty="0"/>
          </a:p>
        </p:txBody>
      </p:sp>
      <p:pic>
        <p:nvPicPr>
          <p:cNvPr id="36867" name="Picture 2" descr="Резултат с изображение за хазартна зависимост"/>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27313" y="3860800"/>
            <a:ext cx="4032250" cy="268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Текстов контейнер 2"/>
          <p:cNvSpPr>
            <a:spLocks noGrp="1"/>
          </p:cNvSpPr>
          <p:nvPr>
            <p:ph type="body" sz="half" idx="1"/>
          </p:nvPr>
        </p:nvSpPr>
        <p:spPr>
          <a:xfrm>
            <a:off x="611188" y="1884363"/>
            <a:ext cx="3384550" cy="1655762"/>
          </a:xfrm>
        </p:spPr>
        <p:txBody>
          <a:bodyPr/>
          <a:lstStyle/>
          <a:p>
            <a:pPr algn="just"/>
            <a:r>
              <a:rPr lang="bg-BG" altLang="bg-BG" sz="2400" smtClean="0">
                <a:solidFill>
                  <a:srgbClr val="5E5E5E"/>
                </a:solidFill>
                <a:latin typeface="Comic Sans MS" pitchFamily="66" charset="0"/>
                <a:ea typeface="Times New Roman" pitchFamily="18" charset="0"/>
                <a:cs typeface="Arial" charset="0"/>
              </a:rPr>
              <a:t>. </a:t>
            </a:r>
            <a:r>
              <a:rPr lang="bg-BG" altLang="bg-BG" sz="2000" smtClean="0">
                <a:latin typeface="Comic Sans MS" pitchFamily="66" charset="0"/>
                <a:ea typeface="Times New Roman" pitchFamily="18" charset="0"/>
                <a:cs typeface="Arial" charset="0"/>
              </a:rPr>
              <a:t>Някои хора с това разстройство са крайно суеверни и вярват, че могат да контролират резултата на събитията свързани с хазарта. Много хора, диагностицирани за хазартна зависимост имат изкривени вярвания за парите, които са източник и едновременно с това решение на техните проблеми.</a:t>
            </a:r>
          </a:p>
        </p:txBody>
      </p:sp>
      <p:pic>
        <p:nvPicPr>
          <p:cNvPr id="37891" name="Картина 4"/>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427538" y="1916113"/>
            <a:ext cx="4430712" cy="3927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Заглавие 1"/>
          <p:cNvSpPr>
            <a:spLocks noGrp="1"/>
          </p:cNvSpPr>
          <p:nvPr>
            <p:ph type="title"/>
          </p:nvPr>
        </p:nvSpPr>
        <p:spPr>
          <a:xfrm>
            <a:off x="611188" y="1223963"/>
            <a:ext cx="8001000" cy="647700"/>
          </a:xfrm>
        </p:spPr>
        <p:txBody>
          <a:bodyPr/>
          <a:lstStyle/>
          <a:p>
            <a:pPr algn="ctr"/>
            <a:r>
              <a:rPr lang="bg-BG" altLang="bg-BG" sz="2800" b="1" smtClean="0">
                <a:latin typeface="Comic Sans MS" pitchFamily="66" charset="0"/>
                <a:ea typeface="Times New Roman" pitchFamily="18" charset="0"/>
                <a:cs typeface="Arial" charset="0"/>
              </a:rPr>
              <a:t>Диагноза</a:t>
            </a:r>
            <a:r>
              <a:rPr lang="bg-BG" altLang="bg-BG" sz="2800" smtClean="0">
                <a:latin typeface="Comic Sans MS" pitchFamily="66" charset="0"/>
                <a:ea typeface="Times New Roman" pitchFamily="18" charset="0"/>
                <a:cs typeface="Arial" charset="0"/>
              </a:rPr>
              <a:t/>
            </a:r>
            <a:br>
              <a:rPr lang="bg-BG" altLang="bg-BG" sz="2800" smtClean="0">
                <a:latin typeface="Comic Sans MS" pitchFamily="66" charset="0"/>
                <a:ea typeface="Times New Roman" pitchFamily="18" charset="0"/>
                <a:cs typeface="Arial" charset="0"/>
              </a:rPr>
            </a:br>
            <a:endParaRPr lang="bg-BG" altLang="bg-BG" sz="2800" smtClean="0">
              <a:latin typeface="Comic Sans MS" pitchFamily="66" charset="0"/>
              <a:ea typeface="Times New Roman" pitchFamily="18" charset="0"/>
              <a:cs typeface="Arial" charset="0"/>
            </a:endParaRPr>
          </a:p>
        </p:txBody>
      </p:sp>
      <p:sp>
        <p:nvSpPr>
          <p:cNvPr id="38915" name="Текстов контейнер 2"/>
          <p:cNvSpPr>
            <a:spLocks noGrp="1"/>
          </p:cNvSpPr>
          <p:nvPr>
            <p:ph type="body" sz="half" idx="1"/>
          </p:nvPr>
        </p:nvSpPr>
        <p:spPr>
          <a:xfrm>
            <a:off x="611188" y="1565275"/>
            <a:ext cx="8137525" cy="2511425"/>
          </a:xfrm>
        </p:spPr>
        <p:txBody>
          <a:bodyPr/>
          <a:lstStyle/>
          <a:p>
            <a:pPr algn="just">
              <a:lnSpc>
                <a:spcPct val="107000"/>
              </a:lnSpc>
              <a:spcAft>
                <a:spcPts val="788"/>
              </a:spcAft>
            </a:pPr>
            <a:r>
              <a:rPr lang="bg-BG" altLang="bg-BG" sz="2000" smtClean="0">
                <a:latin typeface="Comic Sans MS" pitchFamily="66" charset="0"/>
                <a:ea typeface="Times New Roman" pitchFamily="18" charset="0"/>
                <a:cs typeface="Arial" charset="0"/>
              </a:rPr>
              <a:t>Хазартната зависимост се диагностицира, когато засегнатите близки или семейство на зависимия или самия той декларират този проблем. Отричането е много характерно за зависимия към хазарт. За да се диагностицира един човек като зависим към хазарт той трябва да има следните симтоми, за да покрива критериите за разстройство (за последните 12 месеца):</a:t>
            </a:r>
          </a:p>
        </p:txBody>
      </p:sp>
      <p:pic>
        <p:nvPicPr>
          <p:cNvPr id="38916" name="Картина 4"/>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411413" y="3860800"/>
            <a:ext cx="4754562" cy="2716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Текстов контейнер 2"/>
          <p:cNvSpPr>
            <a:spLocks noGrp="1"/>
          </p:cNvSpPr>
          <p:nvPr>
            <p:ph type="body" sz="half" idx="1"/>
          </p:nvPr>
        </p:nvSpPr>
        <p:spPr>
          <a:xfrm>
            <a:off x="250825" y="1557338"/>
            <a:ext cx="8281988" cy="5472112"/>
          </a:xfrm>
        </p:spPr>
        <p:txBody>
          <a:bodyPr/>
          <a:lstStyle/>
          <a:p>
            <a:pPr marL="342900" indent="-342900" algn="just">
              <a:lnSpc>
                <a:spcPct val="100000"/>
              </a:lnSpc>
              <a:spcBef>
                <a:spcPts val="600"/>
              </a:spcBef>
              <a:spcAft>
                <a:spcPts val="600"/>
              </a:spcAft>
              <a:buSzPts val="1000"/>
              <a:buFont typeface="Symbol" pitchFamily="18" charset="2"/>
              <a:buChar char=""/>
              <a:tabLst>
                <a:tab pos="457200" algn="l"/>
              </a:tabLst>
            </a:pPr>
            <a:r>
              <a:rPr lang="bg-BG" altLang="bg-BG" sz="1600" b="1" smtClean="0">
                <a:latin typeface="Comic Sans MS" pitchFamily="66" charset="0"/>
                <a:ea typeface="Times New Roman" pitchFamily="18" charset="0"/>
                <a:cs typeface="Arial" charset="0"/>
              </a:rPr>
              <a:t>Да мисли за залагане през цялото време.</a:t>
            </a:r>
          </a:p>
          <a:p>
            <a:pPr marL="342900" indent="-342900" algn="just">
              <a:lnSpc>
                <a:spcPct val="100000"/>
              </a:lnSpc>
              <a:spcBef>
                <a:spcPts val="600"/>
              </a:spcBef>
              <a:spcAft>
                <a:spcPts val="600"/>
              </a:spcAft>
              <a:buSzPts val="1000"/>
              <a:buFont typeface="Symbol" pitchFamily="18" charset="2"/>
              <a:buChar char=""/>
              <a:tabLst>
                <a:tab pos="457200" algn="l"/>
              </a:tabLst>
            </a:pPr>
            <a:r>
              <a:rPr lang="bg-BG" altLang="bg-BG" sz="1600" b="1" smtClean="0">
                <a:latin typeface="Comic Sans MS" pitchFamily="66" charset="0"/>
                <a:ea typeface="Times New Roman" pitchFamily="18" charset="0"/>
                <a:cs typeface="Arial" charset="0"/>
              </a:rPr>
              <a:t>Да залага все по-големи суми пари.</a:t>
            </a:r>
          </a:p>
          <a:p>
            <a:pPr marL="342900" indent="-342900">
              <a:lnSpc>
                <a:spcPct val="100000"/>
              </a:lnSpc>
              <a:spcBef>
                <a:spcPts val="600"/>
              </a:spcBef>
              <a:spcAft>
                <a:spcPts val="600"/>
              </a:spcAft>
              <a:tabLst>
                <a:tab pos="457200" algn="l"/>
              </a:tabLst>
            </a:pPr>
            <a:r>
              <a:rPr lang="bg-BG" altLang="bg-BG" sz="1600" b="1" smtClean="0">
                <a:latin typeface="Comic Sans MS" pitchFamily="66" charset="0"/>
                <a:ea typeface="Times New Roman" pitchFamily="18" charset="0"/>
                <a:cs typeface="Arial" charset="0"/>
              </a:rPr>
              <a:t>Да се опитва да спре да залага, но да се е провалил.</a:t>
            </a:r>
          </a:p>
          <a:p>
            <a:pPr marL="342900" indent="-342900" algn="just">
              <a:lnSpc>
                <a:spcPct val="100000"/>
              </a:lnSpc>
              <a:spcBef>
                <a:spcPts val="600"/>
              </a:spcBef>
              <a:spcAft>
                <a:spcPts val="600"/>
              </a:spcAft>
              <a:buSzPts val="1000"/>
              <a:buFont typeface="Symbol" pitchFamily="18" charset="2"/>
              <a:buChar char=""/>
              <a:tabLst>
                <a:tab pos="457200" algn="l"/>
              </a:tabLst>
            </a:pPr>
            <a:r>
              <a:rPr lang="bg-BG" altLang="bg-BG" sz="1600" b="1" smtClean="0">
                <a:latin typeface="Comic Sans MS" pitchFamily="66" charset="0"/>
                <a:ea typeface="Times New Roman" pitchFamily="18" charset="0"/>
                <a:cs typeface="Arial" charset="0"/>
              </a:rPr>
              <a:t>Да става раздразнителен или да има честа смяна на настроенията, когато спира да залага.</a:t>
            </a:r>
          </a:p>
          <a:p>
            <a:pPr marL="342900" indent="-342900" algn="just">
              <a:lnSpc>
                <a:spcPct val="100000"/>
              </a:lnSpc>
              <a:spcBef>
                <a:spcPts val="600"/>
              </a:spcBef>
              <a:spcAft>
                <a:spcPts val="600"/>
              </a:spcAft>
              <a:buSzPts val="1000"/>
              <a:buFont typeface="Symbol" pitchFamily="18" charset="2"/>
              <a:buChar char=""/>
              <a:tabLst>
                <a:tab pos="457200" algn="l"/>
              </a:tabLst>
            </a:pPr>
            <a:r>
              <a:rPr lang="bg-BG" altLang="bg-BG" sz="1600" b="1" smtClean="0">
                <a:latin typeface="Comic Sans MS" pitchFamily="66" charset="0"/>
                <a:ea typeface="Times New Roman" pitchFamily="18" charset="0"/>
                <a:cs typeface="Arial" charset="0"/>
              </a:rPr>
              <a:t>Да използва хазарта като начин за бягане от други проблеми.</a:t>
            </a:r>
          </a:p>
          <a:p>
            <a:pPr marL="342900" indent="-342900" algn="just">
              <a:lnSpc>
                <a:spcPct val="100000"/>
              </a:lnSpc>
              <a:spcBef>
                <a:spcPts val="600"/>
              </a:spcBef>
              <a:spcAft>
                <a:spcPts val="600"/>
              </a:spcAft>
              <a:buSzPts val="1000"/>
              <a:buFont typeface="Symbol" pitchFamily="18" charset="2"/>
              <a:buChar char=""/>
              <a:tabLst>
                <a:tab pos="457200" algn="l"/>
              </a:tabLst>
            </a:pPr>
            <a:r>
              <a:rPr lang="bg-BG" altLang="bg-BG" sz="1600" b="1" smtClean="0">
                <a:latin typeface="Comic Sans MS" pitchFamily="66" charset="0"/>
                <a:ea typeface="Times New Roman" pitchFamily="18" charset="0"/>
                <a:cs typeface="Arial" charset="0"/>
              </a:rPr>
              <a:t>Да продължава да залага за да се опита да си върне загубените пари (“преследване”).</a:t>
            </a:r>
          </a:p>
          <a:p>
            <a:pPr marL="342900" indent="-342900" algn="just">
              <a:lnSpc>
                <a:spcPct val="100000"/>
              </a:lnSpc>
              <a:spcBef>
                <a:spcPts val="600"/>
              </a:spcBef>
              <a:spcAft>
                <a:spcPts val="600"/>
              </a:spcAft>
              <a:buSzPts val="1000"/>
              <a:buFont typeface="Symbol" pitchFamily="18" charset="2"/>
              <a:buChar char=""/>
              <a:tabLst>
                <a:tab pos="457200" algn="l"/>
              </a:tabLst>
            </a:pPr>
            <a:r>
              <a:rPr lang="bg-BG" altLang="bg-BG" sz="1600" b="1" smtClean="0">
                <a:latin typeface="Comic Sans MS" pitchFamily="66" charset="0"/>
                <a:ea typeface="Times New Roman" pitchFamily="18" charset="0"/>
                <a:cs typeface="Arial" charset="0"/>
              </a:rPr>
              <a:t>Да лъже за сериозността и честотата, свързана с хазартните игри.</a:t>
            </a:r>
          </a:p>
          <a:p>
            <a:pPr marL="342900" indent="-342900" algn="just">
              <a:lnSpc>
                <a:spcPct val="100000"/>
              </a:lnSpc>
              <a:spcBef>
                <a:spcPts val="600"/>
              </a:spcBef>
              <a:spcAft>
                <a:spcPts val="600"/>
              </a:spcAft>
              <a:buSzPts val="1000"/>
              <a:buFont typeface="Symbol" pitchFamily="18" charset="2"/>
              <a:buChar char=""/>
              <a:tabLst>
                <a:tab pos="457200" algn="l"/>
              </a:tabLst>
            </a:pPr>
            <a:r>
              <a:rPr lang="bg-BG" altLang="bg-BG" sz="1600" b="1" smtClean="0">
                <a:latin typeface="Comic Sans MS" pitchFamily="66" charset="0"/>
                <a:ea typeface="Times New Roman" pitchFamily="18" charset="0"/>
                <a:cs typeface="Arial" charset="0"/>
              </a:rPr>
              <a:t>Да се опита да си набави пари за залагания чрез въвличане в незаконни или неморални дейности.</a:t>
            </a:r>
          </a:p>
          <a:p>
            <a:pPr marL="342900" indent="-342900" algn="just">
              <a:lnSpc>
                <a:spcPct val="100000"/>
              </a:lnSpc>
              <a:spcBef>
                <a:spcPts val="600"/>
              </a:spcBef>
              <a:spcAft>
                <a:spcPts val="600"/>
              </a:spcAft>
              <a:buSzPts val="1000"/>
              <a:buFont typeface="Symbol" pitchFamily="18" charset="2"/>
              <a:buChar char=""/>
              <a:tabLst>
                <a:tab pos="457200" algn="l"/>
              </a:tabLst>
            </a:pPr>
            <a:r>
              <a:rPr lang="bg-BG" altLang="bg-BG" sz="1600" b="1" smtClean="0">
                <a:latin typeface="Comic Sans MS" pitchFamily="66" charset="0"/>
                <a:ea typeface="Times New Roman" pitchFamily="18" charset="0"/>
                <a:cs typeface="Arial" charset="0"/>
              </a:rPr>
              <a:t>Да има проблеми в работата и семейството, причинени от хазарта.</a:t>
            </a:r>
          </a:p>
          <a:p>
            <a:pPr marL="342900" indent="-342900" algn="just">
              <a:lnSpc>
                <a:spcPct val="100000"/>
              </a:lnSpc>
              <a:spcBef>
                <a:spcPts val="600"/>
              </a:spcBef>
              <a:spcAft>
                <a:spcPts val="600"/>
              </a:spcAft>
              <a:buSzPts val="1000"/>
              <a:buFont typeface="Symbol" pitchFamily="18" charset="2"/>
              <a:buChar char=""/>
              <a:tabLst>
                <a:tab pos="457200" algn="l"/>
              </a:tabLst>
            </a:pPr>
            <a:r>
              <a:rPr lang="bg-BG" altLang="bg-BG" sz="1600" b="1" smtClean="0">
                <a:latin typeface="Comic Sans MS" pitchFamily="66" charset="0"/>
                <a:ea typeface="Times New Roman" pitchFamily="18" charset="0"/>
                <a:cs typeface="Arial" charset="0"/>
              </a:rPr>
              <a:t>Да разчита на други хора или близките да покриват финансовите проблеми, причинени от хазарта.</a:t>
            </a:r>
          </a:p>
          <a:p>
            <a:pPr marL="342900" indent="-342900">
              <a:tabLst>
                <a:tab pos="457200" algn="l"/>
              </a:tabLst>
            </a:pPr>
            <a:endParaRPr lang="bg-BG" altLang="bg-BG" sz="1400" smtClean="0">
              <a:latin typeface="Comic Sans MS" pitchFamily="66" charset="0"/>
              <a:ea typeface="Times New Roman" pitchFamily="18" charset="0"/>
              <a:cs typeface="Arial" charset="0"/>
            </a:endParaRP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Заглавие 1"/>
          <p:cNvSpPr>
            <a:spLocks noGrp="1"/>
          </p:cNvSpPr>
          <p:nvPr>
            <p:ph type="title"/>
          </p:nvPr>
        </p:nvSpPr>
        <p:spPr>
          <a:xfrm>
            <a:off x="557213" y="1196975"/>
            <a:ext cx="8001000" cy="719138"/>
          </a:xfrm>
        </p:spPr>
        <p:txBody>
          <a:bodyPr/>
          <a:lstStyle/>
          <a:p>
            <a:pPr algn="ctr"/>
            <a:r>
              <a:rPr lang="bg-BG" altLang="bg-BG" smtClean="0">
                <a:latin typeface="Comic Sans MS" pitchFamily="66" charset="0"/>
              </a:rPr>
              <a:t>Лечение</a:t>
            </a:r>
          </a:p>
        </p:txBody>
      </p:sp>
      <p:sp>
        <p:nvSpPr>
          <p:cNvPr id="40963" name="Текстов контейнер 2"/>
          <p:cNvSpPr>
            <a:spLocks noGrp="1"/>
          </p:cNvSpPr>
          <p:nvPr>
            <p:ph type="body" sz="half" idx="1"/>
          </p:nvPr>
        </p:nvSpPr>
        <p:spPr>
          <a:xfrm>
            <a:off x="587375" y="1893888"/>
            <a:ext cx="8181975" cy="3382962"/>
          </a:xfrm>
        </p:spPr>
        <p:txBody>
          <a:bodyPr/>
          <a:lstStyle/>
          <a:p>
            <a:pPr algn="just">
              <a:lnSpc>
                <a:spcPct val="107000"/>
              </a:lnSpc>
              <a:spcAft>
                <a:spcPts val="788"/>
              </a:spcAft>
            </a:pPr>
            <a:r>
              <a:rPr lang="bg-BG" altLang="bg-BG" sz="2000" smtClean="0">
                <a:latin typeface="Comic Sans MS" pitchFamily="66" charset="0"/>
                <a:ea typeface="Times New Roman" pitchFamily="18" charset="0"/>
                <a:cs typeface="Arial" charset="0"/>
              </a:rPr>
              <a:t>Специализирани програми за лечение на хазартна зависимост в България все още не са разкрити, но съществуват възможности за психологично консултиране и лечение в програмите за психо-социална рехабилитация (рехабилитационни програми).</a:t>
            </a:r>
          </a:p>
          <a:p>
            <a:endParaRPr lang="bg-BG" altLang="bg-BG" smtClean="0">
              <a:ea typeface="Times New Roman" pitchFamily="18" charset="0"/>
              <a:cs typeface="Arial" charset="0"/>
            </a:endParaRPr>
          </a:p>
        </p:txBody>
      </p:sp>
      <p:pic>
        <p:nvPicPr>
          <p:cNvPr id="40964" name="Picture 2" descr="Резултат с изображение за психотерапия"/>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59338" y="4044950"/>
            <a:ext cx="3436937" cy="2293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65" name="Картина 4"/>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36613" y="4032250"/>
            <a:ext cx="3478212" cy="2305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лавие 1"/>
          <p:cNvSpPr>
            <a:spLocks noGrp="1"/>
          </p:cNvSpPr>
          <p:nvPr>
            <p:ph type="title"/>
          </p:nvPr>
        </p:nvSpPr>
        <p:spPr>
          <a:xfrm>
            <a:off x="566738" y="1557338"/>
            <a:ext cx="8001000" cy="1031875"/>
          </a:xfrm>
        </p:spPr>
        <p:txBody>
          <a:bodyPr/>
          <a:lstStyle/>
          <a:p>
            <a:r>
              <a:rPr lang="bg-BG" altLang="bg-BG" smtClean="0"/>
              <a:t>Къде сме ние?</a:t>
            </a:r>
          </a:p>
        </p:txBody>
      </p:sp>
      <p:sp>
        <p:nvSpPr>
          <p:cNvPr id="3" name="Текстов контейнер 2"/>
          <p:cNvSpPr>
            <a:spLocks noGrp="1"/>
          </p:cNvSpPr>
          <p:nvPr>
            <p:ph type="body" sz="half" idx="1"/>
          </p:nvPr>
        </p:nvSpPr>
        <p:spPr>
          <a:xfrm>
            <a:off x="3122613" y="2589213"/>
            <a:ext cx="5265737" cy="3384550"/>
          </a:xfrm>
        </p:spPr>
        <p:txBody>
          <a:bodyPr/>
          <a:lstStyle/>
          <a:p>
            <a:r>
              <a:rPr lang="ru-RU" altLang="bg-BG" smtClean="0">
                <a:solidFill>
                  <a:srgbClr val="000000"/>
                </a:solidFill>
              </a:rPr>
              <a:t>Над 11 200 души в България страдат от хазартна зависимост, сочат данни на БАН. </a:t>
            </a:r>
          </a:p>
          <a:p>
            <a:r>
              <a:rPr lang="ru-RU" altLang="bg-BG" smtClean="0">
                <a:solidFill>
                  <a:srgbClr val="000000"/>
                </a:solidFill>
              </a:rPr>
              <a:t>30-35 на сто от играещите хазарт в България са пристрастени и са носители на висок социален риск.</a:t>
            </a:r>
          </a:p>
          <a:p>
            <a:r>
              <a:rPr lang="ru-RU" altLang="bg-BG" smtClean="0">
                <a:solidFill>
                  <a:srgbClr val="000000"/>
                </a:solidFill>
              </a:rPr>
              <a:t>«Пасивните играчи» – техните близки трудно могат да бъдат преброени.</a:t>
            </a:r>
            <a:endParaRPr lang="bg-BG" altLang="bg-BG" smtClean="0"/>
          </a:p>
        </p:txBody>
      </p:sp>
      <p:pic>
        <p:nvPicPr>
          <p:cNvPr id="5124" name="Контейнер за съдържание 6"/>
          <p:cNvPicPr>
            <a:picLocks noGrp="1" noChangeAspect="1"/>
          </p:cNvPicPr>
          <p:nvPr>
            <p:ph sz="half" idx="2"/>
          </p:nvPr>
        </p:nvPicPr>
        <p:blipFill>
          <a:blip r:embed="rId2" cstate="print">
            <a:extLst>
              <a:ext uri="{28A0092B-C50C-407E-A947-70E740481C1C}">
                <a14:useLocalDpi xmlns:a14="http://schemas.microsoft.com/office/drawing/2010/main" val="0"/>
              </a:ext>
            </a:extLst>
          </a:blip>
          <a:srcRect/>
          <a:stretch>
            <a:fillRect/>
          </a:stretch>
        </p:blipFill>
        <p:spPr>
          <a:xfrm>
            <a:off x="7308850" y="1773238"/>
            <a:ext cx="963613" cy="577850"/>
          </a:xfrm>
        </p:spPr>
      </p:pic>
      <p:pic>
        <p:nvPicPr>
          <p:cNvPr id="6" name="Картина 5"/>
          <p:cNvPicPr>
            <a:picLocks noChangeAspect="1"/>
          </p:cNvPicPr>
          <p:nvPr/>
        </p:nvPicPr>
        <p:blipFill>
          <a:blip r:embed="rId3" cstate="print">
            <a:extLst>
              <a:ext uri="{28A0092B-C50C-407E-A947-70E740481C1C}">
                <a14:useLocalDpi xmlns:a14="http://schemas.microsoft.com/office/drawing/2010/main" val="0"/>
              </a:ext>
            </a:extLst>
          </a:blip>
          <a:srcRect l="36697" t="137" r="-1820" b="-137"/>
          <a:stretch>
            <a:fillRect/>
          </a:stretch>
        </p:blipFill>
        <p:spPr bwMode="auto">
          <a:xfrm>
            <a:off x="566738" y="2589213"/>
            <a:ext cx="2555875" cy="2808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Картина 7"/>
          <p:cNvPicPr>
            <a:picLocks noChangeAspect="1"/>
          </p:cNvPicPr>
          <p:nvPr/>
        </p:nvPicPr>
        <p:blipFill>
          <a:blip r:embed="rId4">
            <a:extLst>
              <a:ext uri="{28A0092B-C50C-407E-A947-70E740481C1C}">
                <a14:useLocalDpi xmlns:a14="http://schemas.microsoft.com/office/drawing/2010/main" val="0"/>
              </a:ext>
            </a:extLst>
          </a:blip>
          <a:srcRect l="6590" r="7957"/>
          <a:stretch>
            <a:fillRect/>
          </a:stretch>
        </p:blipFill>
        <p:spPr bwMode="auto">
          <a:xfrm>
            <a:off x="566738" y="2589213"/>
            <a:ext cx="2447925" cy="177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iterate type="lt">
                                    <p:tmPct val="10000"/>
                                  </p:iterate>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childTnLst>
                                </p:cTn>
                              </p:par>
                            </p:childTnLst>
                          </p:cTn>
                        </p:par>
                        <p:par>
                          <p:cTn id="8" fill="hold" nodeType="afterGroup">
                            <p:stCondLst>
                              <p:cond delay="7400"/>
                            </p:stCondLst>
                            <p:childTnLst>
                              <p:par>
                                <p:cTn id="9" presetID="10" presetClass="entr" presetSubtype="0" fill="hold" grpId="0" nodeType="afterEffect">
                                  <p:stCondLst>
                                    <p:cond delay="0"/>
                                  </p:stCondLst>
                                  <p:iterate type="lt">
                                    <p:tmPct val="10000"/>
                                  </p:iterate>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1000"/>
                                        <p:tgtEl>
                                          <p:spTgt spid="3">
                                            <p:txEl>
                                              <p:pRg st="1" end="1"/>
                                            </p:txEl>
                                          </p:spTgt>
                                        </p:tgtEl>
                                      </p:cBhvr>
                                    </p:animEffect>
                                  </p:childTnLst>
                                </p:cTn>
                              </p:par>
                            </p:childTnLst>
                          </p:cTn>
                        </p:par>
                        <p:par>
                          <p:cTn id="12" fill="hold" nodeType="afterGroup">
                            <p:stCondLst>
                              <p:cond delay="16400"/>
                            </p:stCondLst>
                            <p:childTnLst>
                              <p:par>
                                <p:cTn id="13" presetID="10" presetClass="entr" presetSubtype="0" fill="hold" grpId="0" nodeType="afterEffect">
                                  <p:stCondLst>
                                    <p:cond delay="0"/>
                                  </p:stCondLst>
                                  <p:iterate type="lt">
                                    <p:tmPct val="10000"/>
                                  </p:iterate>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1000"/>
                                        <p:tgtEl>
                                          <p:spTgt spid="3">
                                            <p:txEl>
                                              <p:pRg st="2" end="2"/>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500"/>
                                        <p:tgtEl>
                                          <p:spTgt spid="8"/>
                                        </p:tgtEl>
                                      </p:cBhvr>
                                    </p:animEffect>
                                  </p:childTnLst>
                                </p:cTn>
                              </p:par>
                              <p:par>
                                <p:cTn id="19" presetID="10" presetClass="exit" presetSubtype="0" fill="hold" nodeType="withEffect">
                                  <p:stCondLst>
                                    <p:cond delay="0"/>
                                  </p:stCondLst>
                                  <p:childTnLst>
                                    <p:animEffect transition="out" filter="fade">
                                      <p:cBhvr>
                                        <p:cTn id="20" dur="500"/>
                                        <p:tgtEl>
                                          <p:spTgt spid="6"/>
                                        </p:tgtEl>
                                      </p:cBhvr>
                                    </p:animEffect>
                                    <p:set>
                                      <p:cBhvr>
                                        <p:cTn id="21"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лавие 1"/>
          <p:cNvSpPr>
            <a:spLocks noGrp="1"/>
          </p:cNvSpPr>
          <p:nvPr>
            <p:ph type="title"/>
          </p:nvPr>
        </p:nvSpPr>
        <p:spPr>
          <a:xfrm>
            <a:off x="611188" y="2565400"/>
            <a:ext cx="8001000" cy="1031875"/>
          </a:xfrm>
        </p:spPr>
        <p:txBody>
          <a:bodyPr/>
          <a:lstStyle/>
          <a:p>
            <a:pPr algn="ctr">
              <a:defRPr/>
            </a:pPr>
            <a:r>
              <a:rPr lang="bg-BG" sz="4400" dirty="0" smtClean="0">
                <a:solidFill>
                  <a:schemeClr val="accent6">
                    <a:lumMod val="60000"/>
                    <a:lumOff val="40000"/>
                  </a:schemeClr>
                </a:solidFill>
                <a:latin typeface="Comic Sans MS" panose="030F0702030302020204" pitchFamily="66" charset="0"/>
              </a:rPr>
              <a:t>Благодаря за вниманието!</a:t>
            </a:r>
            <a:endParaRPr lang="bg-BG" sz="4400" dirty="0">
              <a:solidFill>
                <a:schemeClr val="accent6">
                  <a:lumMod val="60000"/>
                  <a:lumOff val="40000"/>
                </a:schemeClr>
              </a:solidFill>
              <a:latin typeface="Comic Sans MS" panose="030F0702030302020204" pitchFamily="66"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Заглавие 1"/>
          <p:cNvSpPr>
            <a:spLocks noGrp="1"/>
          </p:cNvSpPr>
          <p:nvPr>
            <p:ph type="title"/>
          </p:nvPr>
        </p:nvSpPr>
        <p:spPr>
          <a:xfrm>
            <a:off x="566738" y="1557338"/>
            <a:ext cx="8001000" cy="1031875"/>
          </a:xfrm>
        </p:spPr>
        <p:txBody>
          <a:bodyPr/>
          <a:lstStyle/>
          <a:p>
            <a:r>
              <a:rPr lang="bg-BG" altLang="bg-BG" dirty="0" smtClean="0"/>
              <a:t>Къде сме ние?</a:t>
            </a:r>
          </a:p>
        </p:txBody>
      </p:sp>
      <p:sp>
        <p:nvSpPr>
          <p:cNvPr id="3" name="Текстов контейнер 2"/>
          <p:cNvSpPr>
            <a:spLocks noGrp="1"/>
          </p:cNvSpPr>
          <p:nvPr>
            <p:ph type="body" sz="half" idx="1"/>
          </p:nvPr>
        </p:nvSpPr>
        <p:spPr>
          <a:xfrm>
            <a:off x="4314825" y="2589213"/>
            <a:ext cx="3924300" cy="3384550"/>
          </a:xfrm>
        </p:spPr>
        <p:txBody>
          <a:bodyPr/>
          <a:lstStyle/>
          <a:p>
            <a:pPr marL="0" indent="0">
              <a:buFont typeface="Arial" panose="020B0604020202020204" pitchFamily="34" charset="0"/>
              <a:buNone/>
              <a:defRPr/>
            </a:pPr>
            <a:r>
              <a:rPr lang="ru-RU" dirty="0" smtClean="0">
                <a:solidFill>
                  <a:prstClr val="black"/>
                </a:solidFill>
              </a:rPr>
              <a:t> </a:t>
            </a:r>
            <a:r>
              <a:rPr lang="ru-RU" dirty="0">
                <a:solidFill>
                  <a:prstClr val="black"/>
                </a:solidFill>
              </a:rPr>
              <a:t>Между 4 и 7 процента от </a:t>
            </a:r>
            <a:r>
              <a:rPr lang="ru-RU" dirty="0" err="1">
                <a:solidFill>
                  <a:prstClr val="black"/>
                </a:solidFill>
              </a:rPr>
              <a:t>населението</a:t>
            </a:r>
            <a:r>
              <a:rPr lang="ru-RU" dirty="0">
                <a:solidFill>
                  <a:prstClr val="black"/>
                </a:solidFill>
              </a:rPr>
              <a:t> над 18-годишна </a:t>
            </a:r>
            <a:r>
              <a:rPr lang="ru-RU" dirty="0" err="1">
                <a:solidFill>
                  <a:prstClr val="black"/>
                </a:solidFill>
              </a:rPr>
              <a:t>възраст</a:t>
            </a:r>
            <a:r>
              <a:rPr lang="ru-RU" dirty="0">
                <a:solidFill>
                  <a:prstClr val="black"/>
                </a:solidFill>
              </a:rPr>
              <a:t> страда от </a:t>
            </a:r>
            <a:r>
              <a:rPr lang="ru-RU" dirty="0" err="1">
                <a:solidFill>
                  <a:prstClr val="black"/>
                </a:solidFill>
              </a:rPr>
              <a:t>зависимост</a:t>
            </a:r>
            <a:r>
              <a:rPr lang="ru-RU" dirty="0">
                <a:solidFill>
                  <a:prstClr val="black"/>
                </a:solidFill>
              </a:rPr>
              <a:t> </a:t>
            </a:r>
            <a:r>
              <a:rPr lang="ru-RU" dirty="0" err="1">
                <a:solidFill>
                  <a:prstClr val="black"/>
                </a:solidFill>
              </a:rPr>
              <a:t>към</a:t>
            </a:r>
            <a:r>
              <a:rPr lang="ru-RU" dirty="0">
                <a:solidFill>
                  <a:prstClr val="black"/>
                </a:solidFill>
              </a:rPr>
              <a:t> </a:t>
            </a:r>
            <a:r>
              <a:rPr lang="ru-RU" dirty="0" err="1">
                <a:solidFill>
                  <a:prstClr val="black"/>
                </a:solidFill>
              </a:rPr>
              <a:t>хазарта</a:t>
            </a:r>
            <a:r>
              <a:rPr lang="ru-RU" dirty="0">
                <a:solidFill>
                  <a:prstClr val="black"/>
                </a:solidFill>
              </a:rPr>
              <a:t>.</a:t>
            </a:r>
          </a:p>
          <a:p>
            <a:pPr>
              <a:buFont typeface="Arial" panose="020B0604020202020204" pitchFamily="34" charset="0"/>
              <a:buChar char="•"/>
              <a:defRPr/>
            </a:pPr>
            <a:r>
              <a:rPr lang="ru-RU" dirty="0" err="1">
                <a:solidFill>
                  <a:prstClr val="black"/>
                </a:solidFill>
              </a:rPr>
              <a:t>През</a:t>
            </a:r>
            <a:r>
              <a:rPr lang="ru-RU" dirty="0">
                <a:solidFill>
                  <a:prstClr val="black"/>
                </a:solidFill>
              </a:rPr>
              <a:t> 1992 - 1996 в </a:t>
            </a:r>
            <a:r>
              <a:rPr lang="ru-RU" dirty="0" err="1">
                <a:solidFill>
                  <a:prstClr val="black"/>
                </a:solidFill>
              </a:rPr>
              <a:t>България</a:t>
            </a:r>
            <a:r>
              <a:rPr lang="ru-RU" dirty="0">
                <a:solidFill>
                  <a:prstClr val="black"/>
                </a:solidFill>
              </a:rPr>
              <a:t> </a:t>
            </a:r>
            <a:r>
              <a:rPr lang="ru-RU" dirty="0" err="1">
                <a:solidFill>
                  <a:prstClr val="black"/>
                </a:solidFill>
              </a:rPr>
              <a:t>има</a:t>
            </a:r>
            <a:r>
              <a:rPr lang="ru-RU" dirty="0">
                <a:solidFill>
                  <a:prstClr val="black"/>
                </a:solidFill>
              </a:rPr>
              <a:t> 48 </a:t>
            </a:r>
            <a:r>
              <a:rPr lang="ru-RU" dirty="0" err="1">
                <a:solidFill>
                  <a:prstClr val="black"/>
                </a:solidFill>
              </a:rPr>
              <a:t>казина</a:t>
            </a:r>
            <a:r>
              <a:rPr lang="ru-RU" dirty="0">
                <a:solidFill>
                  <a:prstClr val="black"/>
                </a:solidFill>
              </a:rPr>
              <a:t> с 82 000 </a:t>
            </a:r>
            <a:r>
              <a:rPr lang="ru-RU" dirty="0" err="1" smtClean="0">
                <a:solidFill>
                  <a:prstClr val="black"/>
                </a:solidFill>
              </a:rPr>
              <a:t>ротативки</a:t>
            </a:r>
            <a:r>
              <a:rPr lang="ru-RU" dirty="0" smtClean="0">
                <a:solidFill>
                  <a:prstClr val="black"/>
                </a:solidFill>
              </a:rPr>
              <a:t>.</a:t>
            </a:r>
          </a:p>
          <a:p>
            <a:pPr>
              <a:buFont typeface="Arial" panose="020B0604020202020204" pitchFamily="34" charset="0"/>
              <a:buChar char="•"/>
              <a:defRPr/>
            </a:pPr>
            <a:endParaRPr lang="ru-RU" dirty="0">
              <a:solidFill>
                <a:prstClr val="black"/>
              </a:solidFill>
            </a:endParaRPr>
          </a:p>
        </p:txBody>
      </p:sp>
      <p:pic>
        <p:nvPicPr>
          <p:cNvPr id="6148" name="Контейнер за съдържание 6"/>
          <p:cNvPicPr>
            <a:picLocks noGrp="1" noChangeAspect="1"/>
          </p:cNvPicPr>
          <p:nvPr>
            <p:ph sz="half" idx="2"/>
          </p:nvPr>
        </p:nvPicPr>
        <p:blipFill>
          <a:blip r:embed="rId2" cstate="print">
            <a:extLst>
              <a:ext uri="{28A0092B-C50C-407E-A947-70E740481C1C}">
                <a14:useLocalDpi xmlns:a14="http://schemas.microsoft.com/office/drawing/2010/main" val="0"/>
              </a:ext>
            </a:extLst>
          </a:blip>
          <a:srcRect/>
          <a:stretch>
            <a:fillRect/>
          </a:stretch>
        </p:blipFill>
        <p:spPr>
          <a:xfrm>
            <a:off x="7308850" y="1773238"/>
            <a:ext cx="963613" cy="577850"/>
          </a:xfrm>
        </p:spPr>
      </p:pic>
      <p:pic>
        <p:nvPicPr>
          <p:cNvPr id="6149" name="Картина 5"/>
          <p:cNvPicPr>
            <a:picLocks noChangeAspect="1"/>
          </p:cNvPicPr>
          <p:nvPr/>
        </p:nvPicPr>
        <p:blipFill>
          <a:blip r:embed="rId3" cstate="print">
            <a:extLst>
              <a:ext uri="{28A0092B-C50C-407E-A947-70E740481C1C}">
                <a14:useLocalDpi xmlns:a14="http://schemas.microsoft.com/office/drawing/2010/main" val="0"/>
              </a:ext>
            </a:extLst>
          </a:blip>
          <a:srcRect l="36697" t="137" r="-1820" b="-137"/>
          <a:stretch>
            <a:fillRect/>
          </a:stretch>
        </p:blipFill>
        <p:spPr bwMode="auto">
          <a:xfrm>
            <a:off x="566738" y="2589213"/>
            <a:ext cx="2555875" cy="2808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50" name="Rectangle 1"/>
          <p:cNvSpPr>
            <a:spLocks noChangeArrowheads="1"/>
          </p:cNvSpPr>
          <p:nvPr/>
        </p:nvSpPr>
        <p:spPr bwMode="auto">
          <a:xfrm>
            <a:off x="0" y="0"/>
            <a:ext cx="9144000"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253920" tIns="31740" rIns="0" bIns="79350" anchor="ctr">
            <a:spAutoFit/>
          </a:bodyPr>
          <a:lstStyle>
            <a:lvl1pPr>
              <a:defRPr>
                <a:solidFill>
                  <a:schemeClr val="tx1"/>
                </a:solidFill>
                <a:latin typeface="Verdana" pitchFamily="34" charset="0"/>
              </a:defRPr>
            </a:lvl1pPr>
            <a:lvl2pPr>
              <a:defRPr>
                <a:solidFill>
                  <a:schemeClr val="tx1"/>
                </a:solidFill>
                <a:latin typeface="Verdana" pitchFamily="34" charset="0"/>
              </a:defRPr>
            </a:lvl2pPr>
            <a:lvl3pPr marL="1143000" indent="-228600">
              <a:defRPr>
                <a:solidFill>
                  <a:schemeClr val="tx1"/>
                </a:solidFill>
                <a:latin typeface="Verdana" pitchFamily="34" charset="0"/>
              </a:defRPr>
            </a:lvl3pPr>
            <a:lvl4pPr marL="1600200" indent="-228600">
              <a:defRPr>
                <a:solidFill>
                  <a:schemeClr val="tx1"/>
                </a:solidFill>
                <a:latin typeface="Verdana" pitchFamily="34" charset="0"/>
              </a:defRPr>
            </a:lvl4pPr>
            <a:lvl5pPr marL="2057400" indent="-228600">
              <a:defRPr>
                <a:solidFill>
                  <a:schemeClr val="tx1"/>
                </a:solidFill>
                <a:latin typeface="Verdana" pitchFamily="34" charset="0"/>
              </a:defRPr>
            </a:lvl5pPr>
            <a:lvl6pPr marL="2514600" indent="-228600" eaLnBrk="0" fontAlgn="base" hangingPunct="0">
              <a:spcBef>
                <a:spcPct val="0"/>
              </a:spcBef>
              <a:spcAft>
                <a:spcPct val="0"/>
              </a:spcAft>
              <a:defRPr>
                <a:solidFill>
                  <a:schemeClr val="tx1"/>
                </a:solidFill>
                <a:latin typeface="Verdana" pitchFamily="34" charset="0"/>
              </a:defRPr>
            </a:lvl6pPr>
            <a:lvl7pPr marL="2971800" indent="-228600" eaLnBrk="0" fontAlgn="base" hangingPunct="0">
              <a:spcBef>
                <a:spcPct val="0"/>
              </a:spcBef>
              <a:spcAft>
                <a:spcPct val="0"/>
              </a:spcAft>
              <a:defRPr>
                <a:solidFill>
                  <a:schemeClr val="tx1"/>
                </a:solidFill>
                <a:latin typeface="Verdana" pitchFamily="34" charset="0"/>
              </a:defRPr>
            </a:lvl7pPr>
            <a:lvl8pPr marL="3429000" indent="-228600" eaLnBrk="0" fontAlgn="base" hangingPunct="0">
              <a:spcBef>
                <a:spcPct val="0"/>
              </a:spcBef>
              <a:spcAft>
                <a:spcPct val="0"/>
              </a:spcAft>
              <a:defRPr>
                <a:solidFill>
                  <a:schemeClr val="tx1"/>
                </a:solidFill>
                <a:latin typeface="Verdana" pitchFamily="34" charset="0"/>
              </a:defRPr>
            </a:lvl8pPr>
            <a:lvl9pPr marL="3886200" indent="-228600" eaLnBrk="0" fontAlgn="base" hangingPunct="0">
              <a:spcBef>
                <a:spcPct val="0"/>
              </a:spcBef>
              <a:spcAft>
                <a:spcPct val="0"/>
              </a:spcAft>
              <a:defRPr>
                <a:solidFill>
                  <a:schemeClr val="tx1"/>
                </a:solidFill>
                <a:latin typeface="Verdana" pitchFamily="34" charset="0"/>
              </a:defRPr>
            </a:lvl9pPr>
          </a:lstStyle>
          <a:p>
            <a:endParaRPr lang="bg-BG" altLang="bg-BG">
              <a:latin typeface="Arial" charset="0"/>
            </a:endParaRPr>
          </a:p>
          <a:p>
            <a:pPr lvl="1">
              <a:buFontTx/>
              <a:buChar char="•"/>
            </a:pPr>
            <a:r>
              <a:rPr lang="bg-BG" altLang="bg-BG" sz="1000">
                <a:solidFill>
                  <a:srgbClr val="222222"/>
                </a:solidFill>
                <a:latin typeface="Arial" charset="0"/>
                <a:cs typeface="Arial" charset="0"/>
              </a:rPr>
              <a:t>През 1998 - 84 000 ротативки</a:t>
            </a:r>
          </a:p>
          <a:p>
            <a:r>
              <a:rPr lang="bg-BG" altLang="bg-BG" sz="1000">
                <a:solidFill>
                  <a:srgbClr val="222222"/>
                </a:solidFill>
                <a:latin typeface="Arial" charset="0"/>
                <a:cs typeface="Arial" charset="0"/>
              </a:rPr>
              <a:t/>
            </a:r>
            <a:br>
              <a:rPr lang="bg-BG" altLang="bg-BG" sz="1000">
                <a:solidFill>
                  <a:srgbClr val="222222"/>
                </a:solidFill>
                <a:latin typeface="Arial" charset="0"/>
                <a:cs typeface="Arial" charset="0"/>
              </a:rPr>
            </a:br>
            <a:endParaRPr lang="bg-BG" altLang="bg-BG" sz="1000">
              <a:solidFill>
                <a:srgbClr val="222222"/>
              </a:solidFill>
              <a:latin typeface="Arial" charset="0"/>
              <a:cs typeface="Arial" charset="0"/>
            </a:endParaRPr>
          </a:p>
          <a:p>
            <a:endParaRPr lang="bg-BG" altLang="bg-BG">
              <a:latin typeface="Arial" charset="0"/>
            </a:endParaRPr>
          </a:p>
        </p:txBody>
      </p:sp>
      <p:sp>
        <p:nvSpPr>
          <p:cNvPr id="6151" name="Rectangle 2"/>
          <p:cNvSpPr>
            <a:spLocks noChangeArrowheads="1"/>
          </p:cNvSpPr>
          <p:nvPr/>
        </p:nvSpPr>
        <p:spPr bwMode="auto">
          <a:xfrm>
            <a:off x="152400" y="152400"/>
            <a:ext cx="9144000"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253920" tIns="31740" rIns="0" bIns="79350" anchor="ctr">
            <a:spAutoFit/>
          </a:bodyPr>
          <a:lstStyle>
            <a:lvl1pPr>
              <a:defRPr>
                <a:solidFill>
                  <a:schemeClr val="tx1"/>
                </a:solidFill>
                <a:latin typeface="Verdana" pitchFamily="34" charset="0"/>
              </a:defRPr>
            </a:lvl1pPr>
            <a:lvl2pPr>
              <a:defRPr>
                <a:solidFill>
                  <a:schemeClr val="tx1"/>
                </a:solidFill>
                <a:latin typeface="Verdana" pitchFamily="34" charset="0"/>
              </a:defRPr>
            </a:lvl2pPr>
            <a:lvl3pPr marL="1143000" indent="-228600">
              <a:defRPr>
                <a:solidFill>
                  <a:schemeClr val="tx1"/>
                </a:solidFill>
                <a:latin typeface="Verdana" pitchFamily="34" charset="0"/>
              </a:defRPr>
            </a:lvl3pPr>
            <a:lvl4pPr marL="1600200" indent="-228600">
              <a:defRPr>
                <a:solidFill>
                  <a:schemeClr val="tx1"/>
                </a:solidFill>
                <a:latin typeface="Verdana" pitchFamily="34" charset="0"/>
              </a:defRPr>
            </a:lvl4pPr>
            <a:lvl5pPr marL="2057400" indent="-228600">
              <a:defRPr>
                <a:solidFill>
                  <a:schemeClr val="tx1"/>
                </a:solidFill>
                <a:latin typeface="Verdana" pitchFamily="34" charset="0"/>
              </a:defRPr>
            </a:lvl5pPr>
            <a:lvl6pPr marL="2514600" indent="-228600" eaLnBrk="0" fontAlgn="base" hangingPunct="0">
              <a:spcBef>
                <a:spcPct val="0"/>
              </a:spcBef>
              <a:spcAft>
                <a:spcPct val="0"/>
              </a:spcAft>
              <a:defRPr>
                <a:solidFill>
                  <a:schemeClr val="tx1"/>
                </a:solidFill>
                <a:latin typeface="Verdana" pitchFamily="34" charset="0"/>
              </a:defRPr>
            </a:lvl6pPr>
            <a:lvl7pPr marL="2971800" indent="-228600" eaLnBrk="0" fontAlgn="base" hangingPunct="0">
              <a:spcBef>
                <a:spcPct val="0"/>
              </a:spcBef>
              <a:spcAft>
                <a:spcPct val="0"/>
              </a:spcAft>
              <a:defRPr>
                <a:solidFill>
                  <a:schemeClr val="tx1"/>
                </a:solidFill>
                <a:latin typeface="Verdana" pitchFamily="34" charset="0"/>
              </a:defRPr>
            </a:lvl7pPr>
            <a:lvl8pPr marL="3429000" indent="-228600" eaLnBrk="0" fontAlgn="base" hangingPunct="0">
              <a:spcBef>
                <a:spcPct val="0"/>
              </a:spcBef>
              <a:spcAft>
                <a:spcPct val="0"/>
              </a:spcAft>
              <a:defRPr>
                <a:solidFill>
                  <a:schemeClr val="tx1"/>
                </a:solidFill>
                <a:latin typeface="Verdana" pitchFamily="34" charset="0"/>
              </a:defRPr>
            </a:lvl8pPr>
            <a:lvl9pPr marL="3886200" indent="-228600" eaLnBrk="0" fontAlgn="base" hangingPunct="0">
              <a:spcBef>
                <a:spcPct val="0"/>
              </a:spcBef>
              <a:spcAft>
                <a:spcPct val="0"/>
              </a:spcAft>
              <a:defRPr>
                <a:solidFill>
                  <a:schemeClr val="tx1"/>
                </a:solidFill>
                <a:latin typeface="Verdana" pitchFamily="34" charset="0"/>
              </a:defRPr>
            </a:lvl9pPr>
          </a:lstStyle>
          <a:p>
            <a:endParaRPr lang="bg-BG" altLang="bg-BG">
              <a:latin typeface="Arial" charset="0"/>
            </a:endParaRPr>
          </a:p>
          <a:p>
            <a:pPr lvl="1">
              <a:buFontTx/>
              <a:buChar char="•"/>
            </a:pPr>
            <a:r>
              <a:rPr lang="bg-BG" altLang="bg-BG" sz="1000">
                <a:solidFill>
                  <a:srgbClr val="222222"/>
                </a:solidFill>
                <a:latin typeface="Arial" charset="0"/>
                <a:cs typeface="Arial" charset="0"/>
              </a:rPr>
              <a:t>През 1998 - 84 000 ротативки</a:t>
            </a:r>
          </a:p>
          <a:p>
            <a:r>
              <a:rPr lang="bg-BG" altLang="bg-BG" sz="1000">
                <a:solidFill>
                  <a:srgbClr val="222222"/>
                </a:solidFill>
                <a:latin typeface="Arial" charset="0"/>
                <a:cs typeface="Arial" charset="0"/>
              </a:rPr>
              <a:t/>
            </a:r>
            <a:br>
              <a:rPr lang="bg-BG" altLang="bg-BG" sz="1000">
                <a:solidFill>
                  <a:srgbClr val="222222"/>
                </a:solidFill>
                <a:latin typeface="Arial" charset="0"/>
                <a:cs typeface="Arial" charset="0"/>
              </a:rPr>
            </a:br>
            <a:endParaRPr lang="bg-BG" altLang="bg-BG" sz="1000">
              <a:solidFill>
                <a:srgbClr val="222222"/>
              </a:solidFill>
              <a:latin typeface="Arial" charset="0"/>
              <a:cs typeface="Arial" charset="0"/>
            </a:endParaRPr>
          </a:p>
          <a:p>
            <a:endParaRPr lang="bg-BG" altLang="bg-BG">
              <a:latin typeface="Arial"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iterate type="wd">
                                    <p:tmPct val="10000"/>
                                  </p:iterate>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grpId="0" nodeType="clickEffect">
                                  <p:stCondLst>
                                    <p:cond delay="0"/>
                                  </p:stCondLst>
                                  <p:iterate type="wd">
                                    <p:tmPct val="10000"/>
                                  </p:iterate>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1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Картина 12"/>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39750" y="1454150"/>
            <a:ext cx="8301038" cy="535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1" name="Заглавие 1"/>
          <p:cNvSpPr>
            <a:spLocks noGrp="1"/>
          </p:cNvSpPr>
          <p:nvPr>
            <p:ph type="title"/>
          </p:nvPr>
        </p:nvSpPr>
        <p:spPr>
          <a:xfrm>
            <a:off x="3198813" y="1198563"/>
            <a:ext cx="5472112" cy="1031875"/>
          </a:xfrm>
        </p:spPr>
        <p:txBody>
          <a:bodyPr/>
          <a:lstStyle/>
          <a:p>
            <a:r>
              <a:rPr lang="bg-BG" altLang="bg-BG" smtClean="0"/>
              <a:t>Къде сме ние?</a:t>
            </a:r>
          </a:p>
        </p:txBody>
      </p:sp>
      <p:sp>
        <p:nvSpPr>
          <p:cNvPr id="3" name="Текстов контейнер 2"/>
          <p:cNvSpPr>
            <a:spLocks noGrp="1"/>
          </p:cNvSpPr>
          <p:nvPr>
            <p:ph type="body" sz="half" idx="1"/>
          </p:nvPr>
        </p:nvSpPr>
        <p:spPr>
          <a:xfrm>
            <a:off x="617538" y="2589213"/>
            <a:ext cx="6330950" cy="3384550"/>
          </a:xfrm>
        </p:spPr>
        <p:txBody>
          <a:bodyPr/>
          <a:lstStyle/>
          <a:p>
            <a:pPr marL="0" indent="0">
              <a:buFont typeface="Arial" charset="0"/>
              <a:buNone/>
            </a:pPr>
            <a:r>
              <a:rPr lang="ru-RU" altLang="bg-BG" smtClean="0">
                <a:solidFill>
                  <a:srgbClr val="000000"/>
                </a:solidFill>
              </a:rPr>
              <a:t>През 1998 </a:t>
            </a:r>
            <a:r>
              <a:rPr lang="bg-BG" altLang="bg-BG" smtClean="0">
                <a:solidFill>
                  <a:srgbClr val="000000"/>
                </a:solidFill>
              </a:rPr>
              <a:t>в България- </a:t>
            </a:r>
            <a:r>
              <a:rPr lang="ru-RU" altLang="bg-BG" smtClean="0">
                <a:solidFill>
                  <a:srgbClr val="000000"/>
                </a:solidFill>
              </a:rPr>
              <a:t> 84 000 ротативки </a:t>
            </a:r>
          </a:p>
          <a:p>
            <a:pPr marL="0" indent="0">
              <a:buFont typeface="Arial" charset="0"/>
              <a:buNone/>
            </a:pPr>
            <a:endParaRPr lang="ru-RU" altLang="bg-BG" smtClean="0">
              <a:solidFill>
                <a:srgbClr val="000000"/>
              </a:solidFill>
            </a:endParaRPr>
          </a:p>
          <a:p>
            <a:pPr marL="0" indent="0">
              <a:buFont typeface="Arial" charset="0"/>
              <a:buNone/>
            </a:pPr>
            <a:r>
              <a:rPr lang="ru-RU" altLang="bg-BG" smtClean="0">
                <a:solidFill>
                  <a:srgbClr val="000000"/>
                </a:solidFill>
              </a:rPr>
              <a:t>В Австрия - 32 000</a:t>
            </a:r>
          </a:p>
          <a:p>
            <a:pPr marL="0" indent="0">
              <a:buFont typeface="Arial" charset="0"/>
              <a:buNone/>
            </a:pPr>
            <a:endParaRPr lang="ru-RU" altLang="bg-BG" smtClean="0">
              <a:solidFill>
                <a:srgbClr val="000000"/>
              </a:solidFill>
            </a:endParaRPr>
          </a:p>
          <a:p>
            <a:pPr marL="0" indent="0">
              <a:buFont typeface="Arial" charset="0"/>
              <a:buNone/>
            </a:pPr>
            <a:r>
              <a:rPr lang="ru-RU" altLang="bg-BG" smtClean="0">
                <a:solidFill>
                  <a:srgbClr val="000000"/>
                </a:solidFill>
              </a:rPr>
              <a:t>Във Франция - 80 000</a:t>
            </a:r>
          </a:p>
          <a:p>
            <a:pPr marL="0" indent="0">
              <a:buFont typeface="Arial" charset="0"/>
              <a:buNone/>
            </a:pPr>
            <a:endParaRPr lang="ru-RU" altLang="bg-BG" smtClean="0">
              <a:solidFill>
                <a:srgbClr val="000000"/>
              </a:solidFill>
            </a:endParaRPr>
          </a:p>
          <a:p>
            <a:pPr marL="0" indent="0">
              <a:buFont typeface="Arial" charset="0"/>
              <a:buNone/>
            </a:pPr>
            <a:r>
              <a:rPr lang="ru-RU" altLang="bg-BG" smtClean="0">
                <a:solidFill>
                  <a:srgbClr val="000000"/>
                </a:solidFill>
              </a:rPr>
              <a:t>В Белгия - 18 000</a:t>
            </a:r>
          </a:p>
        </p:txBody>
      </p:sp>
      <p:pic>
        <p:nvPicPr>
          <p:cNvPr id="7" name="Контейнер за съдържание 6"/>
          <p:cNvPicPr>
            <a:picLocks noGrp="1" noChangeAspect="1"/>
          </p:cNvPicPr>
          <p:nvPr>
            <p:ph sz="half" idx="2"/>
          </p:nvPr>
        </p:nvPicPr>
        <p:blipFill>
          <a:blip r:embed="rId3" cstate="print">
            <a:extLst>
              <a:ext uri="{28A0092B-C50C-407E-A947-70E740481C1C}">
                <a14:useLocalDpi xmlns:a14="http://schemas.microsoft.com/office/drawing/2010/main" val="0"/>
              </a:ext>
            </a:extLst>
          </a:blip>
          <a:srcRect/>
          <a:stretch>
            <a:fillRect/>
          </a:stretch>
        </p:blipFill>
        <p:spPr>
          <a:xfrm>
            <a:off x="5292725" y="2416175"/>
            <a:ext cx="965200" cy="577850"/>
          </a:xfrm>
        </p:spPr>
      </p:pic>
      <p:sp>
        <p:nvSpPr>
          <p:cNvPr id="7174" name="Rectangle 1"/>
          <p:cNvSpPr>
            <a:spLocks noChangeArrowheads="1"/>
          </p:cNvSpPr>
          <p:nvPr/>
        </p:nvSpPr>
        <p:spPr bwMode="auto">
          <a:xfrm>
            <a:off x="0" y="0"/>
            <a:ext cx="9144000"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253920" tIns="31740" rIns="0" bIns="79350" anchor="ctr">
            <a:spAutoFit/>
          </a:bodyPr>
          <a:lstStyle>
            <a:lvl1pPr>
              <a:defRPr>
                <a:solidFill>
                  <a:schemeClr val="tx1"/>
                </a:solidFill>
                <a:latin typeface="Verdana" pitchFamily="34" charset="0"/>
              </a:defRPr>
            </a:lvl1pPr>
            <a:lvl2pPr>
              <a:defRPr>
                <a:solidFill>
                  <a:schemeClr val="tx1"/>
                </a:solidFill>
                <a:latin typeface="Verdana" pitchFamily="34" charset="0"/>
              </a:defRPr>
            </a:lvl2pPr>
            <a:lvl3pPr marL="1143000" indent="-228600">
              <a:defRPr>
                <a:solidFill>
                  <a:schemeClr val="tx1"/>
                </a:solidFill>
                <a:latin typeface="Verdana" pitchFamily="34" charset="0"/>
              </a:defRPr>
            </a:lvl3pPr>
            <a:lvl4pPr marL="1600200" indent="-228600">
              <a:defRPr>
                <a:solidFill>
                  <a:schemeClr val="tx1"/>
                </a:solidFill>
                <a:latin typeface="Verdana" pitchFamily="34" charset="0"/>
              </a:defRPr>
            </a:lvl4pPr>
            <a:lvl5pPr marL="2057400" indent="-228600">
              <a:defRPr>
                <a:solidFill>
                  <a:schemeClr val="tx1"/>
                </a:solidFill>
                <a:latin typeface="Verdana" pitchFamily="34" charset="0"/>
              </a:defRPr>
            </a:lvl5pPr>
            <a:lvl6pPr marL="2514600" indent="-228600" eaLnBrk="0" fontAlgn="base" hangingPunct="0">
              <a:spcBef>
                <a:spcPct val="0"/>
              </a:spcBef>
              <a:spcAft>
                <a:spcPct val="0"/>
              </a:spcAft>
              <a:defRPr>
                <a:solidFill>
                  <a:schemeClr val="tx1"/>
                </a:solidFill>
                <a:latin typeface="Verdana" pitchFamily="34" charset="0"/>
              </a:defRPr>
            </a:lvl6pPr>
            <a:lvl7pPr marL="2971800" indent="-228600" eaLnBrk="0" fontAlgn="base" hangingPunct="0">
              <a:spcBef>
                <a:spcPct val="0"/>
              </a:spcBef>
              <a:spcAft>
                <a:spcPct val="0"/>
              </a:spcAft>
              <a:defRPr>
                <a:solidFill>
                  <a:schemeClr val="tx1"/>
                </a:solidFill>
                <a:latin typeface="Verdana" pitchFamily="34" charset="0"/>
              </a:defRPr>
            </a:lvl7pPr>
            <a:lvl8pPr marL="3429000" indent="-228600" eaLnBrk="0" fontAlgn="base" hangingPunct="0">
              <a:spcBef>
                <a:spcPct val="0"/>
              </a:spcBef>
              <a:spcAft>
                <a:spcPct val="0"/>
              </a:spcAft>
              <a:defRPr>
                <a:solidFill>
                  <a:schemeClr val="tx1"/>
                </a:solidFill>
                <a:latin typeface="Verdana" pitchFamily="34" charset="0"/>
              </a:defRPr>
            </a:lvl8pPr>
            <a:lvl9pPr marL="3886200" indent="-228600" eaLnBrk="0" fontAlgn="base" hangingPunct="0">
              <a:spcBef>
                <a:spcPct val="0"/>
              </a:spcBef>
              <a:spcAft>
                <a:spcPct val="0"/>
              </a:spcAft>
              <a:defRPr>
                <a:solidFill>
                  <a:schemeClr val="tx1"/>
                </a:solidFill>
                <a:latin typeface="Verdana" pitchFamily="34" charset="0"/>
              </a:defRPr>
            </a:lvl9pPr>
          </a:lstStyle>
          <a:p>
            <a:endParaRPr lang="bg-BG" altLang="bg-BG">
              <a:latin typeface="Arial" charset="0"/>
            </a:endParaRPr>
          </a:p>
          <a:p>
            <a:pPr lvl="1">
              <a:buFontTx/>
              <a:buChar char="•"/>
            </a:pPr>
            <a:r>
              <a:rPr lang="bg-BG" altLang="bg-BG" sz="1000">
                <a:solidFill>
                  <a:srgbClr val="222222"/>
                </a:solidFill>
                <a:latin typeface="Arial" charset="0"/>
                <a:cs typeface="Arial" charset="0"/>
              </a:rPr>
              <a:t>През 1998 - 84 000 ротативки</a:t>
            </a:r>
          </a:p>
          <a:p>
            <a:r>
              <a:rPr lang="bg-BG" altLang="bg-BG" sz="1000">
                <a:solidFill>
                  <a:srgbClr val="222222"/>
                </a:solidFill>
                <a:latin typeface="Arial" charset="0"/>
                <a:cs typeface="Arial" charset="0"/>
              </a:rPr>
              <a:t/>
            </a:r>
            <a:br>
              <a:rPr lang="bg-BG" altLang="bg-BG" sz="1000">
                <a:solidFill>
                  <a:srgbClr val="222222"/>
                </a:solidFill>
                <a:latin typeface="Arial" charset="0"/>
                <a:cs typeface="Arial" charset="0"/>
              </a:rPr>
            </a:br>
            <a:endParaRPr lang="bg-BG" altLang="bg-BG" sz="1000">
              <a:solidFill>
                <a:srgbClr val="222222"/>
              </a:solidFill>
              <a:latin typeface="Arial" charset="0"/>
              <a:cs typeface="Arial" charset="0"/>
            </a:endParaRPr>
          </a:p>
          <a:p>
            <a:endParaRPr lang="bg-BG" altLang="bg-BG">
              <a:latin typeface="Arial" charset="0"/>
            </a:endParaRPr>
          </a:p>
        </p:txBody>
      </p:sp>
      <p:pic>
        <p:nvPicPr>
          <p:cNvPr id="5" name="Картина 4"/>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3173413" y="3233738"/>
            <a:ext cx="757237"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Картина 8"/>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3173413" y="3892550"/>
            <a:ext cx="757237"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11" name="Диаграма 10"/>
          <p:cNvGraphicFramePr>
            <a:graphicFrameLocks/>
          </p:cNvGraphicFramePr>
          <p:nvPr/>
        </p:nvGraphicFramePr>
        <p:xfrm>
          <a:off x="3727450" y="2803525"/>
          <a:ext cx="4113213" cy="3533775"/>
        </p:xfrm>
        <a:graphic>
          <a:graphicData uri="http://schemas.openxmlformats.org/drawingml/2006/chart">
            <c:chart xmlns:c="http://schemas.openxmlformats.org/drawingml/2006/chart" xmlns:r="http://schemas.openxmlformats.org/officeDocument/2006/relationships" r:id="rId6"/>
          </a:graphicData>
        </a:graphic>
      </p:graphicFrame>
      <p:pic>
        <p:nvPicPr>
          <p:cNvPr id="12" name="Картина 11"/>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3198813" y="4799013"/>
            <a:ext cx="70485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afterEffect">
                                  <p:stCondLst>
                                    <p:cond delay="0"/>
                                  </p:stCondLst>
                                  <p:iterate type="wd">
                                    <p:tmPct val="10000"/>
                                  </p:iterate>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childTnLst>
                                </p:cTn>
                              </p:par>
                            </p:childTnLst>
                          </p:cTn>
                        </p:par>
                        <p:par>
                          <p:cTn id="8" fill="hold" nodeType="afterGroup">
                            <p:stCondLst>
                              <p:cond delay="1600"/>
                            </p:stCondLst>
                            <p:childTnLst>
                              <p:par>
                                <p:cTn id="9" presetID="10" presetClass="entr" presetSubtype="0" fill="hold" grpId="0" nodeType="afterEffect">
                                  <p:stCondLst>
                                    <p:cond delay="0"/>
                                  </p:stCondLst>
                                  <p:iterate type="wd">
                                    <p:tmPct val="10000"/>
                                  </p:iterate>
                                  <p:childTnLst>
                                    <p:set>
                                      <p:cBhvr>
                                        <p:cTn id="10" dur="1" fill="hold">
                                          <p:stCondLst>
                                            <p:cond delay="0"/>
                                          </p:stCondLst>
                                        </p:cTn>
                                        <p:tgtEl>
                                          <p:spTgt spid="3">
                                            <p:txEl>
                                              <p:pRg st="2" end="2"/>
                                            </p:txEl>
                                          </p:spTgt>
                                        </p:tgtEl>
                                        <p:attrNameLst>
                                          <p:attrName>style.visibility</p:attrName>
                                        </p:attrNameLst>
                                      </p:cBhvr>
                                      <p:to>
                                        <p:strVal val="visible"/>
                                      </p:to>
                                    </p:set>
                                    <p:animEffect transition="in" filter="fade">
                                      <p:cBhvr>
                                        <p:cTn id="11" dur="1000"/>
                                        <p:tgtEl>
                                          <p:spTgt spid="3">
                                            <p:txEl>
                                              <p:pRg st="2" end="2"/>
                                            </p:txEl>
                                          </p:spTgt>
                                        </p:tgtEl>
                                      </p:cBhvr>
                                    </p:animEffect>
                                  </p:childTnLst>
                                </p:cTn>
                              </p:par>
                            </p:childTnLst>
                          </p:cTn>
                        </p:par>
                        <p:par>
                          <p:cTn id="12" fill="hold" nodeType="afterGroup">
                            <p:stCondLst>
                              <p:cond delay="3000"/>
                            </p:stCondLst>
                            <p:childTnLst>
                              <p:par>
                                <p:cTn id="13" presetID="10" presetClass="entr" presetSubtype="0" fill="hold" grpId="0" nodeType="afterEffect">
                                  <p:stCondLst>
                                    <p:cond delay="0"/>
                                  </p:stCondLst>
                                  <p:iterate type="wd">
                                    <p:tmPct val="10000"/>
                                  </p:iterate>
                                  <p:childTnLst>
                                    <p:set>
                                      <p:cBhvr>
                                        <p:cTn id="14" dur="1" fill="hold">
                                          <p:stCondLst>
                                            <p:cond delay="0"/>
                                          </p:stCondLst>
                                        </p:cTn>
                                        <p:tgtEl>
                                          <p:spTgt spid="3">
                                            <p:txEl>
                                              <p:pRg st="4" end="4"/>
                                            </p:txEl>
                                          </p:spTgt>
                                        </p:tgtEl>
                                        <p:attrNameLst>
                                          <p:attrName>style.visibility</p:attrName>
                                        </p:attrNameLst>
                                      </p:cBhvr>
                                      <p:to>
                                        <p:strVal val="visible"/>
                                      </p:to>
                                    </p:set>
                                    <p:animEffect transition="in" filter="fade">
                                      <p:cBhvr>
                                        <p:cTn id="15" dur="1000"/>
                                        <p:tgtEl>
                                          <p:spTgt spid="3">
                                            <p:txEl>
                                              <p:pRg st="4" end="4"/>
                                            </p:txEl>
                                          </p:spTgt>
                                        </p:tgtEl>
                                      </p:cBhvr>
                                    </p:animEffect>
                                  </p:childTnLst>
                                </p:cTn>
                              </p:par>
                            </p:childTnLst>
                          </p:cTn>
                        </p:par>
                        <p:par>
                          <p:cTn id="16" fill="hold" nodeType="afterGroup">
                            <p:stCondLst>
                              <p:cond delay="4400"/>
                            </p:stCondLst>
                            <p:childTnLst>
                              <p:par>
                                <p:cTn id="17" presetID="10" presetClass="entr" presetSubtype="0" fill="hold" grpId="0" nodeType="afterEffect">
                                  <p:stCondLst>
                                    <p:cond delay="0"/>
                                  </p:stCondLst>
                                  <p:iterate type="wd">
                                    <p:tmPct val="10000"/>
                                  </p:iterate>
                                  <p:childTnLst>
                                    <p:set>
                                      <p:cBhvr>
                                        <p:cTn id="18" dur="1" fill="hold">
                                          <p:stCondLst>
                                            <p:cond delay="0"/>
                                          </p:stCondLst>
                                        </p:cTn>
                                        <p:tgtEl>
                                          <p:spTgt spid="3">
                                            <p:txEl>
                                              <p:pRg st="6" end="6"/>
                                            </p:txEl>
                                          </p:spTgt>
                                        </p:tgtEl>
                                        <p:attrNameLst>
                                          <p:attrName>style.visibility</p:attrName>
                                        </p:attrNameLst>
                                      </p:cBhvr>
                                      <p:to>
                                        <p:strVal val="visible"/>
                                      </p:to>
                                    </p:set>
                                    <p:animEffect transition="in" filter="fade">
                                      <p:cBhvr>
                                        <p:cTn id="19" dur="1000"/>
                                        <p:tgtEl>
                                          <p:spTgt spid="3">
                                            <p:txEl>
                                              <p:pRg st="6" end="6"/>
                                            </p:txEl>
                                          </p:spTgt>
                                        </p:tgtEl>
                                      </p:cBhvr>
                                    </p:animEffect>
                                  </p:childTnLst>
                                </p:cTn>
                              </p:par>
                            </p:childTnLst>
                          </p:cTn>
                        </p:par>
                        <p:par>
                          <p:cTn id="20" fill="hold" nodeType="afterGroup">
                            <p:stCondLst>
                              <p:cond delay="5800"/>
                            </p:stCondLst>
                            <p:childTnLst>
                              <p:par>
                                <p:cTn id="21" presetID="10" presetClass="entr" presetSubtype="0"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500"/>
                                        <p:tgtEl>
                                          <p:spTgt spid="7"/>
                                        </p:tgtEl>
                                      </p:cBhvr>
                                    </p:animEffect>
                                  </p:childTnLst>
                                </p:cTn>
                              </p:par>
                              <p:par>
                                <p:cTn id="24" presetID="10" presetClass="entr" presetSubtype="0" fill="hold" nodeType="with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fade">
                                      <p:cBhvr>
                                        <p:cTn id="26" dur="500"/>
                                        <p:tgtEl>
                                          <p:spTgt spid="5"/>
                                        </p:tgtEl>
                                      </p:cBhvr>
                                    </p:animEffect>
                                  </p:childTnLst>
                                </p:cTn>
                              </p:par>
                            </p:childTnLst>
                          </p:cTn>
                        </p:par>
                        <p:par>
                          <p:cTn id="27" fill="hold" nodeType="afterGroup">
                            <p:stCondLst>
                              <p:cond delay="6300"/>
                            </p:stCondLst>
                            <p:childTnLst>
                              <p:par>
                                <p:cTn id="28" presetID="10" presetClass="entr" presetSubtype="0" fill="hold" nodeType="after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fade">
                                      <p:cBhvr>
                                        <p:cTn id="30" dur="500"/>
                                        <p:tgtEl>
                                          <p:spTgt spid="9"/>
                                        </p:tgtEl>
                                      </p:cBhvr>
                                    </p:animEffect>
                                  </p:childTnLst>
                                </p:cTn>
                              </p:par>
                            </p:childTnLst>
                          </p:cTn>
                        </p:par>
                        <p:par>
                          <p:cTn id="31" fill="hold" nodeType="afterGroup">
                            <p:stCondLst>
                              <p:cond delay="6800"/>
                            </p:stCondLst>
                            <p:childTnLst>
                              <p:par>
                                <p:cTn id="32" presetID="10" presetClass="entr" presetSubtype="0" fill="hold" nodeType="after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fade">
                                      <p:cBhvr>
                                        <p:cTn id="34" dur="500"/>
                                        <p:tgtEl>
                                          <p:spTgt spid="12"/>
                                        </p:tgtEl>
                                      </p:cBhvr>
                                    </p:animEffect>
                                  </p:childTnLst>
                                </p:cTn>
                              </p:par>
                            </p:childTnLst>
                          </p:cTn>
                        </p:par>
                        <p:par>
                          <p:cTn id="35" fill="hold" nodeType="afterGroup">
                            <p:stCondLst>
                              <p:cond delay="7300"/>
                            </p:stCondLst>
                            <p:childTnLst>
                              <p:par>
                                <p:cTn id="36" presetID="21" presetClass="entr" presetSubtype="1" fill="hold" grpId="0" nodeType="after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wheel(1)">
                                      <p:cBhvr>
                                        <p:cTn id="38"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Graphic spid="11" grpId="0">
        <p:bldAsOne/>
      </p:bldGraphic>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Заглавие 1"/>
          <p:cNvSpPr>
            <a:spLocks noGrp="1"/>
          </p:cNvSpPr>
          <p:nvPr>
            <p:ph type="title"/>
          </p:nvPr>
        </p:nvSpPr>
        <p:spPr>
          <a:xfrm>
            <a:off x="566738" y="1557338"/>
            <a:ext cx="8001000" cy="1031875"/>
          </a:xfrm>
        </p:spPr>
        <p:txBody>
          <a:bodyPr/>
          <a:lstStyle/>
          <a:p>
            <a:r>
              <a:rPr lang="bg-BG" altLang="bg-BG" smtClean="0"/>
              <a:t>Къде сме ние?</a:t>
            </a:r>
          </a:p>
        </p:txBody>
      </p:sp>
      <p:sp>
        <p:nvSpPr>
          <p:cNvPr id="8195" name="Текстов контейнер 2"/>
          <p:cNvSpPr>
            <a:spLocks noGrp="1"/>
          </p:cNvSpPr>
          <p:nvPr>
            <p:ph type="body" sz="half" idx="1"/>
          </p:nvPr>
        </p:nvSpPr>
        <p:spPr>
          <a:xfrm>
            <a:off x="4314825" y="2589213"/>
            <a:ext cx="3924300" cy="3384550"/>
          </a:xfrm>
        </p:spPr>
        <p:txBody>
          <a:bodyPr/>
          <a:lstStyle/>
          <a:p>
            <a:r>
              <a:rPr lang="ru-RU" altLang="bg-BG" smtClean="0">
                <a:solidFill>
                  <a:srgbClr val="000000"/>
                </a:solidFill>
              </a:rPr>
              <a:t>През този п</a:t>
            </a:r>
            <a:r>
              <a:rPr lang="bg-BG" altLang="bg-BG" smtClean="0">
                <a:solidFill>
                  <a:srgbClr val="000000"/>
                </a:solidFill>
              </a:rPr>
              <a:t>ер</a:t>
            </a:r>
            <a:r>
              <a:rPr lang="ru-RU" altLang="bg-BG" smtClean="0">
                <a:solidFill>
                  <a:srgbClr val="000000"/>
                </a:solidFill>
              </a:rPr>
              <a:t>иод във Венеция има 2 казина (51 % общинско участие)</a:t>
            </a:r>
          </a:p>
          <a:p>
            <a:r>
              <a:rPr lang="ru-RU" altLang="bg-BG" smtClean="0">
                <a:solidFill>
                  <a:srgbClr val="000000"/>
                </a:solidFill>
              </a:rPr>
              <a:t>Оборотът на една машина в България по това време е 8 пъти по-голям, отколкото на ротативка в Германия.</a:t>
            </a:r>
            <a:endParaRPr lang="bg-BG" altLang="bg-BG" smtClean="0">
              <a:solidFill>
                <a:srgbClr val="000000"/>
              </a:solidFill>
            </a:endParaRPr>
          </a:p>
          <a:p>
            <a:endParaRPr lang="bg-BG" altLang="bg-BG" smtClean="0"/>
          </a:p>
        </p:txBody>
      </p:sp>
      <p:pic>
        <p:nvPicPr>
          <p:cNvPr id="8196" name="Контейнер за съдържание 6"/>
          <p:cNvPicPr>
            <a:picLocks noGrp="1" noChangeAspect="1"/>
          </p:cNvPicPr>
          <p:nvPr>
            <p:ph sz="half" idx="2"/>
          </p:nvPr>
        </p:nvPicPr>
        <p:blipFill>
          <a:blip r:embed="rId2" cstate="print">
            <a:extLst>
              <a:ext uri="{28A0092B-C50C-407E-A947-70E740481C1C}">
                <a14:useLocalDpi xmlns:a14="http://schemas.microsoft.com/office/drawing/2010/main" val="0"/>
              </a:ext>
            </a:extLst>
          </a:blip>
          <a:srcRect/>
          <a:stretch>
            <a:fillRect/>
          </a:stretch>
        </p:blipFill>
        <p:spPr>
          <a:xfrm>
            <a:off x="7308850" y="1773238"/>
            <a:ext cx="963613" cy="577850"/>
          </a:xfrm>
        </p:spPr>
      </p:pic>
      <p:pic>
        <p:nvPicPr>
          <p:cNvPr id="8197" name="Картина 5"/>
          <p:cNvPicPr>
            <a:picLocks noChangeAspect="1"/>
          </p:cNvPicPr>
          <p:nvPr/>
        </p:nvPicPr>
        <p:blipFill>
          <a:blip r:embed="rId3" cstate="print">
            <a:extLst>
              <a:ext uri="{28A0092B-C50C-407E-A947-70E740481C1C}">
                <a14:useLocalDpi xmlns:a14="http://schemas.microsoft.com/office/drawing/2010/main" val="0"/>
              </a:ext>
            </a:extLst>
          </a:blip>
          <a:srcRect l="36697" t="137" r="-1820" b="-137"/>
          <a:stretch>
            <a:fillRect/>
          </a:stretch>
        </p:blipFill>
        <p:spPr bwMode="auto">
          <a:xfrm>
            <a:off x="566738" y="2589213"/>
            <a:ext cx="2555875" cy="2808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Заглавие 1"/>
          <p:cNvSpPr>
            <a:spLocks noGrp="1"/>
          </p:cNvSpPr>
          <p:nvPr>
            <p:ph type="title"/>
          </p:nvPr>
        </p:nvSpPr>
        <p:spPr>
          <a:xfrm>
            <a:off x="566738" y="1557338"/>
            <a:ext cx="8001000" cy="1031875"/>
          </a:xfrm>
        </p:spPr>
        <p:txBody>
          <a:bodyPr/>
          <a:lstStyle/>
          <a:p>
            <a:r>
              <a:rPr lang="bg-BG" altLang="bg-BG" smtClean="0"/>
              <a:t>Къде сме ние?</a:t>
            </a:r>
          </a:p>
        </p:txBody>
      </p:sp>
      <p:sp>
        <p:nvSpPr>
          <p:cNvPr id="9219" name="Текстов контейнер 2"/>
          <p:cNvSpPr>
            <a:spLocks noGrp="1"/>
          </p:cNvSpPr>
          <p:nvPr>
            <p:ph type="body" sz="half" idx="1"/>
          </p:nvPr>
        </p:nvSpPr>
        <p:spPr>
          <a:xfrm>
            <a:off x="4314825" y="2589213"/>
            <a:ext cx="3924300" cy="3384550"/>
          </a:xfrm>
        </p:spPr>
        <p:txBody>
          <a:bodyPr/>
          <a:lstStyle/>
          <a:p>
            <a:r>
              <a:rPr lang="ru-RU" altLang="bg-BG" smtClean="0">
                <a:solidFill>
                  <a:srgbClr val="000000"/>
                </a:solidFill>
              </a:rPr>
              <a:t>С навлизането на Интернет големи суми на залагане се пренасочват по електронен път.</a:t>
            </a:r>
          </a:p>
        </p:txBody>
      </p:sp>
      <p:pic>
        <p:nvPicPr>
          <p:cNvPr id="9220" name="Контейнер за съдържание 6"/>
          <p:cNvPicPr>
            <a:picLocks noGrp="1" noChangeAspect="1"/>
          </p:cNvPicPr>
          <p:nvPr>
            <p:ph sz="half" idx="2"/>
          </p:nvPr>
        </p:nvPicPr>
        <p:blipFill>
          <a:blip r:embed="rId2" cstate="print">
            <a:extLst>
              <a:ext uri="{28A0092B-C50C-407E-A947-70E740481C1C}">
                <a14:useLocalDpi xmlns:a14="http://schemas.microsoft.com/office/drawing/2010/main" val="0"/>
              </a:ext>
            </a:extLst>
          </a:blip>
          <a:srcRect/>
          <a:stretch>
            <a:fillRect/>
          </a:stretch>
        </p:blipFill>
        <p:spPr>
          <a:xfrm>
            <a:off x="7308850" y="1773238"/>
            <a:ext cx="963613" cy="577850"/>
          </a:xfrm>
        </p:spPr>
      </p:pic>
      <p:pic>
        <p:nvPicPr>
          <p:cNvPr id="9221" name="Картина 5"/>
          <p:cNvPicPr>
            <a:picLocks noChangeAspect="1"/>
          </p:cNvPicPr>
          <p:nvPr/>
        </p:nvPicPr>
        <p:blipFill>
          <a:blip r:embed="rId3" cstate="print">
            <a:extLst>
              <a:ext uri="{28A0092B-C50C-407E-A947-70E740481C1C}">
                <a14:useLocalDpi xmlns:a14="http://schemas.microsoft.com/office/drawing/2010/main" val="0"/>
              </a:ext>
            </a:extLst>
          </a:blip>
          <a:srcRect l="36697" t="137" r="-1820" b="-137"/>
          <a:stretch>
            <a:fillRect/>
          </a:stretch>
        </p:blipFill>
        <p:spPr bwMode="auto">
          <a:xfrm>
            <a:off x="566738" y="2589213"/>
            <a:ext cx="2555875" cy="2808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Заглавие 1"/>
          <p:cNvSpPr>
            <a:spLocks noGrp="1"/>
          </p:cNvSpPr>
          <p:nvPr>
            <p:ph type="title"/>
          </p:nvPr>
        </p:nvSpPr>
        <p:spPr>
          <a:xfrm>
            <a:off x="566738" y="1557338"/>
            <a:ext cx="8001000" cy="1031875"/>
          </a:xfrm>
        </p:spPr>
        <p:txBody>
          <a:bodyPr/>
          <a:lstStyle/>
          <a:p>
            <a:r>
              <a:rPr lang="bg-BG" altLang="bg-BG" smtClean="0"/>
              <a:t>Къде сме ние?</a:t>
            </a:r>
          </a:p>
        </p:txBody>
      </p:sp>
      <p:sp>
        <p:nvSpPr>
          <p:cNvPr id="3" name="Текстов контейнер 2"/>
          <p:cNvSpPr>
            <a:spLocks noGrp="1"/>
          </p:cNvSpPr>
          <p:nvPr>
            <p:ph type="body" sz="half" idx="1"/>
          </p:nvPr>
        </p:nvSpPr>
        <p:spPr>
          <a:xfrm>
            <a:off x="4314825" y="4868863"/>
            <a:ext cx="4433888" cy="528637"/>
          </a:xfrm>
        </p:spPr>
        <p:txBody>
          <a:bodyPr/>
          <a:lstStyle/>
          <a:p>
            <a:pPr marL="0" indent="0">
              <a:buFont typeface="Arial" panose="020B0604020202020204" pitchFamily="34" charset="0"/>
              <a:buNone/>
              <a:defRPr/>
            </a:pPr>
            <a:r>
              <a:rPr lang="ru-RU" sz="2400" dirty="0" smtClean="0">
                <a:solidFill>
                  <a:prstClr val="black"/>
                </a:solidFill>
              </a:rPr>
              <a:t>В </a:t>
            </a:r>
            <a:r>
              <a:rPr lang="ru-RU" sz="2400" dirty="0">
                <a:solidFill>
                  <a:prstClr val="black"/>
                </a:solidFill>
              </a:rPr>
              <a:t>Япония </a:t>
            </a:r>
            <a:r>
              <a:rPr lang="ru-RU" sz="2400" dirty="0" err="1">
                <a:solidFill>
                  <a:prstClr val="black"/>
                </a:solidFill>
              </a:rPr>
              <a:t>хазартът</a:t>
            </a:r>
            <a:r>
              <a:rPr lang="ru-RU" sz="2400" dirty="0">
                <a:solidFill>
                  <a:prstClr val="black"/>
                </a:solidFill>
              </a:rPr>
              <a:t> е забранен.</a:t>
            </a:r>
            <a:endParaRPr lang="bg-BG" sz="2400" dirty="0">
              <a:solidFill>
                <a:prstClr val="black"/>
              </a:solidFill>
            </a:endParaRPr>
          </a:p>
          <a:p>
            <a:pPr>
              <a:buFont typeface="Arial" panose="020B0604020202020204" pitchFamily="34" charset="0"/>
              <a:buChar char="•"/>
              <a:defRPr/>
            </a:pPr>
            <a:endParaRPr lang="bg-BG" dirty="0"/>
          </a:p>
        </p:txBody>
      </p:sp>
      <p:pic>
        <p:nvPicPr>
          <p:cNvPr id="10244" name="Контейнер за съдържание 6"/>
          <p:cNvPicPr>
            <a:picLocks noGrp="1" noChangeAspect="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6573838" y="2622550"/>
            <a:ext cx="1665287" cy="998538"/>
          </a:xfrm>
        </p:spPr>
      </p:pic>
      <p:pic>
        <p:nvPicPr>
          <p:cNvPr id="10245" name="Картина 5"/>
          <p:cNvPicPr>
            <a:picLocks noChangeAspect="1"/>
          </p:cNvPicPr>
          <p:nvPr/>
        </p:nvPicPr>
        <p:blipFill>
          <a:blip r:embed="rId3" cstate="print">
            <a:extLst>
              <a:ext uri="{28A0092B-C50C-407E-A947-70E740481C1C}">
                <a14:useLocalDpi xmlns:a14="http://schemas.microsoft.com/office/drawing/2010/main" val="0"/>
              </a:ext>
            </a:extLst>
          </a:blip>
          <a:srcRect l="36697" t="137" r="-1820" b="-137"/>
          <a:stretch>
            <a:fillRect/>
          </a:stretch>
        </p:blipFill>
        <p:spPr bwMode="auto">
          <a:xfrm>
            <a:off x="566738" y="2589213"/>
            <a:ext cx="2555875" cy="2808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6" name="Картина 3"/>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314825" y="2622550"/>
            <a:ext cx="1600200" cy="998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Office тема">
  <a:themeElements>
    <a:clrScheme name="О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О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О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Profile</Template>
  <TotalTime>5539</TotalTime>
  <Words>1712</Words>
  <Application>Microsoft Office PowerPoint</Application>
  <PresentationFormat>On-screen Show (4:3)</PresentationFormat>
  <Paragraphs>133</Paragraphs>
  <Slides>40</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40</vt:i4>
      </vt:variant>
    </vt:vector>
  </HeadingPairs>
  <TitlesOfParts>
    <vt:vector size="49" baseType="lpstr">
      <vt:lpstr>Verdana</vt:lpstr>
      <vt:lpstr>Arial</vt:lpstr>
      <vt:lpstr>Calibri Light</vt:lpstr>
      <vt:lpstr>Calibri</vt:lpstr>
      <vt:lpstr>Times New Roman</vt:lpstr>
      <vt:lpstr>Comic Sans MS</vt:lpstr>
      <vt:lpstr>Wingdings</vt:lpstr>
      <vt:lpstr>Symbol</vt:lpstr>
      <vt:lpstr>Office тема</vt:lpstr>
      <vt:lpstr>Другата страна на монетата</vt:lpstr>
      <vt:lpstr>Хазарт</vt:lpstr>
      <vt:lpstr>Защо темата за хазарта е актуална?</vt:lpstr>
      <vt:lpstr>Къде сме ние?</vt:lpstr>
      <vt:lpstr>Къде сме ние?</vt:lpstr>
      <vt:lpstr>Къде сме ние?</vt:lpstr>
      <vt:lpstr>Къде сме ние?</vt:lpstr>
      <vt:lpstr>Къде сме ние?</vt:lpstr>
      <vt:lpstr>Къде сме ние?</vt:lpstr>
      <vt:lpstr>Дискусия на тема – какви са причините броя на казината и възможностите за легално практикуване на хазарт в България да са толкова големи в сравнение с тези в други страни? </vt:lpstr>
      <vt:lpstr>Хазартът и закона</vt:lpstr>
      <vt:lpstr>Закон за хазарта в България - извадка</vt:lpstr>
      <vt:lpstr>Закон за хазарта в България - извадка</vt:lpstr>
      <vt:lpstr>История на хазартните игри</vt:lpstr>
      <vt:lpstr>История на хазартните игри</vt:lpstr>
      <vt:lpstr>Хазартът в древността</vt:lpstr>
      <vt:lpstr>Хазартът в древността</vt:lpstr>
      <vt:lpstr>Хазартът в древността</vt:lpstr>
      <vt:lpstr>Залагания в древна Гърция</vt:lpstr>
      <vt:lpstr>Залозите в древен Рим</vt:lpstr>
      <vt:lpstr>Късметът на индианците</vt:lpstr>
      <vt:lpstr>PowerPoint Presentation</vt:lpstr>
      <vt:lpstr>PowerPoint Presentation</vt:lpstr>
      <vt:lpstr>Фактори, улесняващи развитието на патологичен хазарт  </vt:lpstr>
      <vt:lpstr>Фактори, улесняващи развитието на патологичен хазарт  </vt:lpstr>
      <vt:lpstr> Магията на риска или коварната зависимост </vt:lpstr>
      <vt:lpstr>PowerPoint Presentation</vt:lpstr>
      <vt:lpstr>Психична зависимост </vt:lpstr>
      <vt:lpstr>Физическа зависимост</vt:lpstr>
      <vt:lpstr>Какви зависимости познаваме?</vt:lpstr>
      <vt:lpstr>PowerPoint Presentation</vt:lpstr>
      <vt:lpstr>PowerPoint Presentation</vt:lpstr>
      <vt:lpstr>PowerPoint Presentation</vt:lpstr>
      <vt:lpstr>PowerPoint Presentation</vt:lpstr>
      <vt:lpstr>PowerPoint Presentation</vt:lpstr>
      <vt:lpstr>PowerPoint Presentation</vt:lpstr>
      <vt:lpstr>Диагноза </vt:lpstr>
      <vt:lpstr>PowerPoint Presentation</vt:lpstr>
      <vt:lpstr>Лечение</vt:lpstr>
      <vt:lpstr>Благодаря за вниманието!</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Превенция на агресията в ранна детска възраст</dc:title>
  <dc:creator>П. Атнсв;Г.  Атанасова</dc:creator>
  <cp:lastModifiedBy>Danaila Bolgradova</cp:lastModifiedBy>
  <cp:revision>172</cp:revision>
  <dcterms:created xsi:type="dcterms:W3CDTF">2012-12-02T13:39:53Z</dcterms:created>
  <dcterms:modified xsi:type="dcterms:W3CDTF">2017-10-10T13:05:45Z</dcterms:modified>
</cp:coreProperties>
</file>